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311" r:id="rId6"/>
    <p:sldId id="270" r:id="rId7"/>
    <p:sldId id="272" r:id="rId8"/>
    <p:sldId id="278" r:id="rId9"/>
    <p:sldId id="282" r:id="rId10"/>
    <p:sldId id="284" r:id="rId11"/>
    <p:sldId id="312" r:id="rId12"/>
    <p:sldId id="310" r:id="rId13"/>
    <p:sldId id="293" r:id="rId14"/>
    <p:sldId id="299" r:id="rId15"/>
    <p:sldId id="300" r:id="rId16"/>
    <p:sldId id="308" r:id="rId17"/>
  </p:sldIdLst>
  <p:sldSz cx="18288000" cy="10287000"/>
  <p:notesSz cx="6858000" cy="9144000"/>
  <p:embeddedFontLst>
    <p:embeddedFont>
      <p:font typeface="Asap" panose="020B0604020202020204" charset="0"/>
      <p:regular r:id="rId18"/>
    </p:embeddedFont>
    <p:embeddedFont>
      <p:font typeface="Cabin Bold" panose="020B0604020202020204" charset="0"/>
      <p:regular r:id="rId19"/>
      <p:bold r:id="rId20"/>
    </p:embeddedFont>
    <p:embeddedFont>
      <p:font typeface="Cabin Medium" panose="020B0604020202020204" charset="0"/>
      <p:regular r:id="rId21"/>
    </p:embeddedFont>
    <p:embeddedFont>
      <p:font typeface="Muli Italics" panose="020B0604020202020204" charset="0"/>
      <p:regular r:id="rId22"/>
      <p:italic r:id="rId23"/>
    </p:embeddedFont>
    <p:embeddedFont>
      <p:font typeface="Roboto" panose="02000000000000000000" pitchFamily="2" charset="0"/>
      <p:regular r:id="rId24"/>
      <p:bold r:id="rId25"/>
      <p:italic r:id="rId26"/>
      <p:boldItalic r:id="rId27"/>
    </p:embeddedFont>
    <p:embeddedFont>
      <p:font typeface="Roboto Bold" panose="02000000000000000000" charset="0"/>
      <p:regular r:id="rId28"/>
      <p:bold r:id="rId29"/>
    </p:embeddedFont>
    <p:embeddedFont>
      <p:font typeface="Roboto Bold Italics" panose="020B0604020202020204" charset="0"/>
      <p:regular r:id="rId30"/>
      <p:boldItalic r:id="rId31"/>
    </p:embeddedFont>
    <p:embeddedFont>
      <p:font typeface="Sigmar One"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22" autoAdjust="0"/>
  </p:normalViewPr>
  <p:slideViewPr>
    <p:cSldViewPr showGuides="1">
      <p:cViewPr varScale="1">
        <p:scale>
          <a:sx n="54" d="100"/>
          <a:sy n="54" d="100"/>
        </p:scale>
        <p:origin x="564"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 Id="rId9" Type="http://schemas.openxmlformats.org/officeDocument/2006/relationships/image" Target="../media/image74.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sv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6078" t="-10008" b="-15714"/>
            </a:stretch>
          </a:blipFill>
        </p:spPr>
        <p:txBody>
          <a:bodyPr/>
          <a:lstStyle/>
          <a:p>
            <a:endParaRPr lang="en-US"/>
          </a:p>
        </p:txBody>
      </p:sp>
      <p:grpSp>
        <p:nvGrpSpPr>
          <p:cNvPr id="3" name="Group 3"/>
          <p:cNvGrpSpPr/>
          <p:nvPr/>
        </p:nvGrpSpPr>
        <p:grpSpPr>
          <a:xfrm>
            <a:off x="1471821" y="1071415"/>
            <a:ext cx="16583171" cy="8862129"/>
            <a:chOff x="0" y="-9525"/>
            <a:chExt cx="22110895" cy="11816171"/>
          </a:xfrm>
        </p:grpSpPr>
        <p:sp>
          <p:nvSpPr>
            <p:cNvPr id="4" name="TextBox 4"/>
            <p:cNvSpPr txBox="1"/>
            <p:nvPr/>
          </p:nvSpPr>
          <p:spPr>
            <a:xfrm>
              <a:off x="0" y="2778533"/>
              <a:ext cx="21303972" cy="9028113"/>
            </a:xfrm>
            <a:prstGeom prst="rect">
              <a:avLst/>
            </a:prstGeom>
          </p:spPr>
          <p:txBody>
            <a:bodyPr wrap="square" lIns="0" tIns="0" rIns="0" bIns="0" rtlCol="0" anchor="t">
              <a:spAutoFit/>
            </a:bodyPr>
            <a:lstStyle/>
            <a:p>
              <a:pPr algn="l">
                <a:lnSpc>
                  <a:spcPts val="13200"/>
                </a:lnSpc>
              </a:pPr>
              <a:r>
                <a:rPr lang="en-US" sz="11000" b="1">
                  <a:solidFill>
                    <a:srgbClr val="FFFFFF"/>
                  </a:solidFill>
                  <a:ea typeface="Roboto Bold" panose="02000000000000000000"/>
                  <a:cs typeface="Roboto Bold" panose="02000000000000000000"/>
                  <a:sym typeface="Roboto Bold" panose="02000000000000000000"/>
                </a:rPr>
                <a:t>BÁO CÁO ĐỀ TÀI:</a:t>
              </a:r>
            </a:p>
            <a:p>
              <a:pPr algn="l">
                <a:lnSpc>
                  <a:spcPts val="13200"/>
                </a:lnSpc>
              </a:pPr>
              <a:r>
                <a:rPr lang="vi-VN" sz="11000" b="1">
                  <a:solidFill>
                    <a:srgbClr val="FFFFFF"/>
                  </a:solidFill>
                  <a:ea typeface="Roboto Bold" panose="02000000000000000000"/>
                  <a:cs typeface="Roboto Bold" panose="02000000000000000000"/>
                  <a:sym typeface="Roboto Bold" panose="02000000000000000000"/>
                </a:rPr>
                <a:t>XÂY DỰNG LUỒNG THU THẬP DỮ LIỆU EDUMALL</a:t>
              </a:r>
              <a:endParaRPr lang="en-US" sz="11000" b="1">
                <a:solidFill>
                  <a:srgbClr val="FFFFFF"/>
                </a:solidFill>
                <a:ea typeface="Roboto Bold" panose="02000000000000000000"/>
                <a:cs typeface="Roboto Bold" panose="02000000000000000000"/>
                <a:sym typeface="Roboto Bold" panose="02000000000000000000"/>
              </a:endParaRPr>
            </a:p>
          </p:txBody>
        </p:sp>
        <p:sp>
          <p:nvSpPr>
            <p:cNvPr id="5" name="TextBox 5"/>
            <p:cNvSpPr txBox="1"/>
            <p:nvPr/>
          </p:nvSpPr>
          <p:spPr>
            <a:xfrm>
              <a:off x="0" y="-9525"/>
              <a:ext cx="22110895" cy="1952625"/>
            </a:xfrm>
            <a:prstGeom prst="rect">
              <a:avLst/>
            </a:prstGeom>
          </p:spPr>
          <p:txBody>
            <a:bodyPr lIns="0" tIns="0" rIns="0" bIns="0" rtlCol="0" anchor="t">
              <a:spAutoFit/>
            </a:bodyPr>
            <a:lstStyle/>
            <a:p>
              <a:pPr algn="l">
                <a:lnSpc>
                  <a:spcPts val="11520"/>
                </a:lnSpc>
              </a:pPr>
              <a:r>
                <a:rPr lang="en-US" sz="9600" b="1" i="1" u="sng" spc="191">
                  <a:solidFill>
                    <a:srgbClr val="FFFFFF"/>
                  </a:solidFill>
                  <a:ea typeface="Roboto Bold Italics" panose="02000000000000000000"/>
                  <a:cs typeface="Roboto Bold Italics" panose="02000000000000000000"/>
                  <a:sym typeface="Roboto Bold Italics" panose="02000000000000000000"/>
                </a:rPr>
                <a:t>NHÓM 6</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BE40"/>
        </a:solidFill>
        <a:effectLst/>
      </p:bgPr>
    </p:bg>
    <p:spTree>
      <p:nvGrpSpPr>
        <p:cNvPr id="1" name=""/>
        <p:cNvGrpSpPr/>
        <p:nvPr/>
      </p:nvGrpSpPr>
      <p:grpSpPr>
        <a:xfrm>
          <a:off x="0" y="0"/>
          <a:ext cx="0" cy="0"/>
          <a:chOff x="0" y="0"/>
          <a:chExt cx="0" cy="0"/>
        </a:xfrm>
      </p:grpSpPr>
      <p:sp>
        <p:nvSpPr>
          <p:cNvPr id="2" name="Freeform 2"/>
          <p:cNvSpPr/>
          <p:nvPr/>
        </p:nvSpPr>
        <p:spPr>
          <a:xfrm>
            <a:off x="0" y="0"/>
            <a:ext cx="8761672" cy="10287000"/>
          </a:xfrm>
          <a:custGeom>
            <a:avLst/>
            <a:gdLst/>
            <a:ahLst/>
            <a:cxnLst/>
            <a:rect l="l" t="t" r="r" b="b"/>
            <a:pathLst>
              <a:path w="8761672" h="10287000">
                <a:moveTo>
                  <a:pt x="0" y="0"/>
                </a:moveTo>
                <a:lnTo>
                  <a:pt x="8761672" y="0"/>
                </a:lnTo>
                <a:lnTo>
                  <a:pt x="8761672" y="10287000"/>
                </a:lnTo>
                <a:lnTo>
                  <a:pt x="0" y="10287000"/>
                </a:lnTo>
                <a:lnTo>
                  <a:pt x="0" y="0"/>
                </a:lnTo>
                <a:close/>
              </a:path>
            </a:pathLst>
          </a:custGeom>
          <a:blipFill>
            <a:blip r:embed="rId2"/>
            <a:stretch>
              <a:fillRect t="-13879" b="-13879"/>
            </a:stretch>
          </a:blipFill>
        </p:spPr>
        <p:txBody>
          <a:bodyPr/>
          <a:lstStyle/>
          <a:p>
            <a:endParaRPr lang="en-US"/>
          </a:p>
        </p:txBody>
      </p:sp>
      <p:sp>
        <p:nvSpPr>
          <p:cNvPr id="3" name="TextBox 3"/>
          <p:cNvSpPr txBox="1"/>
          <p:nvPr/>
        </p:nvSpPr>
        <p:spPr>
          <a:xfrm>
            <a:off x="9144000" y="676427"/>
            <a:ext cx="9444137" cy="3720121"/>
          </a:xfrm>
          <a:prstGeom prst="rect">
            <a:avLst/>
          </a:prstGeom>
        </p:spPr>
        <p:txBody>
          <a:bodyPr lIns="0" tIns="0" rIns="0" bIns="0" rtlCol="0" anchor="t">
            <a:spAutoFit/>
          </a:bodyPr>
          <a:lstStyle/>
          <a:p>
            <a:pPr algn="l">
              <a:lnSpc>
                <a:spcPts val="9740"/>
              </a:lnSpc>
            </a:pPr>
            <a:r>
              <a:rPr lang="en-US" sz="8115" b="1" dirty="0" err="1">
                <a:solidFill>
                  <a:srgbClr val="090909"/>
                </a:solidFill>
                <a:latin typeface="Roboto Bold" panose="02000000000000000000"/>
                <a:ea typeface="Roboto Bold" panose="02000000000000000000"/>
                <a:cs typeface="Roboto Bold" panose="02000000000000000000"/>
                <a:sym typeface="Roboto Bold" panose="02000000000000000000"/>
              </a:rPr>
              <a:t>V.Thiết</a:t>
            </a:r>
            <a:r>
              <a:rPr lang="en-US" sz="81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8115" b="1" dirty="0" err="1">
                <a:solidFill>
                  <a:srgbClr val="090909"/>
                </a:solidFill>
                <a:latin typeface="Roboto Bold" panose="02000000000000000000"/>
                <a:ea typeface="Roboto Bold" panose="02000000000000000000"/>
                <a:cs typeface="Roboto Bold" panose="02000000000000000000"/>
                <a:sym typeface="Roboto Bold" panose="02000000000000000000"/>
              </a:rPr>
              <a:t>kế</a:t>
            </a:r>
            <a:r>
              <a:rPr lang="en-US" sz="81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8115" b="1" dirty="0" err="1">
                <a:solidFill>
                  <a:srgbClr val="090909"/>
                </a:solidFill>
                <a:latin typeface="Roboto Bold" panose="02000000000000000000"/>
                <a:ea typeface="Roboto Bold" panose="02000000000000000000"/>
                <a:cs typeface="Roboto Bold" panose="02000000000000000000"/>
                <a:sym typeface="Roboto Bold" panose="02000000000000000000"/>
              </a:rPr>
              <a:t>bài</a:t>
            </a:r>
            <a:r>
              <a:rPr lang="en-US" sz="81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8115" b="1" dirty="0" err="1">
                <a:solidFill>
                  <a:srgbClr val="090909"/>
                </a:solidFill>
                <a:latin typeface="Roboto Bold" panose="02000000000000000000"/>
                <a:ea typeface="Roboto Bold" panose="02000000000000000000"/>
                <a:cs typeface="Roboto Bold" panose="02000000000000000000"/>
                <a:sym typeface="Roboto Bold" panose="02000000000000000000"/>
              </a:rPr>
              <a:t>toán</a:t>
            </a:r>
            <a:r>
              <a:rPr lang="en-US" sz="81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8115" b="1" dirty="0" err="1">
                <a:solidFill>
                  <a:srgbClr val="090909"/>
                </a:solidFill>
                <a:latin typeface="Roboto Bold" panose="02000000000000000000"/>
                <a:ea typeface="Roboto Bold" panose="02000000000000000000"/>
                <a:cs typeface="Roboto Bold" panose="02000000000000000000"/>
                <a:sym typeface="Roboto Bold" panose="02000000000000000000"/>
              </a:rPr>
              <a:t>phân</a:t>
            </a:r>
            <a:r>
              <a:rPr lang="en-US" sz="81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8115" b="1" dirty="0" err="1">
                <a:solidFill>
                  <a:srgbClr val="090909"/>
                </a:solidFill>
                <a:latin typeface="Roboto Bold" panose="02000000000000000000"/>
                <a:ea typeface="Roboto Bold" panose="02000000000000000000"/>
                <a:cs typeface="Roboto Bold" panose="02000000000000000000"/>
                <a:sym typeface="Roboto Bold" panose="02000000000000000000"/>
              </a:rPr>
              <a:t>tích</a:t>
            </a:r>
            <a:r>
              <a:rPr lang="en-US" sz="81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8115" b="1" dirty="0" err="1">
                <a:solidFill>
                  <a:srgbClr val="090909"/>
                </a:solidFill>
                <a:latin typeface="Roboto Bold" panose="02000000000000000000"/>
                <a:ea typeface="Roboto Bold" panose="02000000000000000000"/>
                <a:cs typeface="Roboto Bold" panose="02000000000000000000"/>
                <a:sym typeface="Roboto Bold" panose="02000000000000000000"/>
              </a:rPr>
              <a:t>dữ</a:t>
            </a:r>
            <a:r>
              <a:rPr lang="en-US" sz="81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8115" b="1" dirty="0" err="1">
                <a:solidFill>
                  <a:srgbClr val="090909"/>
                </a:solidFill>
                <a:latin typeface="Roboto Bold" panose="02000000000000000000"/>
                <a:ea typeface="Roboto Bold" panose="02000000000000000000"/>
                <a:cs typeface="Roboto Bold" panose="02000000000000000000"/>
                <a:sym typeface="Roboto Bold" panose="02000000000000000000"/>
              </a:rPr>
              <a:t>liệu</a:t>
            </a:r>
            <a:endParaRPr lang="en-US" sz="8115" b="1" dirty="0">
              <a:solidFill>
                <a:srgbClr val="090909"/>
              </a:solidFill>
              <a:latin typeface="Roboto Bold" panose="02000000000000000000"/>
              <a:ea typeface="Roboto Bold" panose="02000000000000000000"/>
              <a:cs typeface="Roboto Bold" panose="02000000000000000000"/>
              <a:sym typeface="Roboto Bold" panose="02000000000000000000"/>
            </a:endParaRPr>
          </a:p>
          <a:p>
            <a:pPr algn="l">
              <a:lnSpc>
                <a:spcPts val="9740"/>
              </a:lnSpc>
            </a:pPr>
            <a:endParaRPr lang="en-US" sz="8115" b="1" dirty="0">
              <a:solidFill>
                <a:srgbClr val="090909"/>
              </a:solidFill>
              <a:latin typeface="Roboto Bold" panose="02000000000000000000"/>
              <a:ea typeface="Roboto Bold" panose="02000000000000000000"/>
              <a:cs typeface="Roboto Bold" panose="02000000000000000000"/>
              <a:sym typeface="Roboto Bold" panose="02000000000000000000"/>
            </a:endParaRPr>
          </a:p>
        </p:txBody>
      </p:sp>
      <p:sp>
        <p:nvSpPr>
          <p:cNvPr id="8" name="TextBox 4">
            <a:extLst>
              <a:ext uri="{FF2B5EF4-FFF2-40B4-BE49-F238E27FC236}">
                <a16:creationId xmlns:a16="http://schemas.microsoft.com/office/drawing/2014/main" id="{5E6A0194-5B2C-441F-A28E-A7DAE09EE069}"/>
              </a:ext>
            </a:extLst>
          </p:cNvPr>
          <p:cNvSpPr txBox="1"/>
          <p:nvPr/>
        </p:nvSpPr>
        <p:spPr>
          <a:xfrm>
            <a:off x="9143999" y="3467100"/>
            <a:ext cx="8305801" cy="3173626"/>
          </a:xfrm>
          <a:prstGeom prst="rect">
            <a:avLst/>
          </a:prstGeom>
        </p:spPr>
        <p:txBody>
          <a:bodyPr wrap="square" lIns="0" tIns="0" rIns="0" bIns="0" rtlCol="0" anchor="t">
            <a:spAutoFit/>
          </a:bodyPr>
          <a:lstStyle/>
          <a:p>
            <a:pPr>
              <a:lnSpc>
                <a:spcPts val="6290"/>
              </a:lnSpc>
            </a:pPr>
            <a:r>
              <a:rPr lang="en-US" sz="4490" dirty="0">
                <a:solidFill>
                  <a:srgbClr val="FFFFFF"/>
                </a:solidFill>
                <a:latin typeface="Roboto" panose="02000000000000000000"/>
                <a:ea typeface="Roboto" panose="02000000000000000000"/>
                <a:cs typeface="Roboto" panose="02000000000000000000"/>
                <a:sym typeface="Roboto" panose="02000000000000000000"/>
              </a:rPr>
              <a:t>Sau </a:t>
            </a:r>
            <a:r>
              <a:rPr lang="en-US" sz="4490" dirty="0" err="1">
                <a:solidFill>
                  <a:srgbClr val="FFFFFF"/>
                </a:solidFill>
                <a:latin typeface="Roboto" panose="02000000000000000000"/>
                <a:ea typeface="Roboto" panose="02000000000000000000"/>
                <a:cs typeface="Roboto" panose="02000000000000000000"/>
                <a:sym typeface="Roboto" panose="02000000000000000000"/>
              </a:rPr>
              <a:t>quá</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trình</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thảo</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luận</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nhóm</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đã</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thống</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nhất</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lựa</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chọn</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tiêu</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đề</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bài</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toán</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phân</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tích</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dữ</a:t>
            </a:r>
            <a:r>
              <a:rPr lang="en-US" sz="4490" dirty="0">
                <a:solidFill>
                  <a:srgbClr val="FFFFFF"/>
                </a:solidFill>
                <a:latin typeface="Roboto" panose="02000000000000000000"/>
                <a:ea typeface="Roboto" panose="02000000000000000000"/>
                <a:cs typeface="Roboto" panose="02000000000000000000"/>
                <a:sym typeface="Roboto" panose="02000000000000000000"/>
              </a:rPr>
              <a:t> </a:t>
            </a:r>
            <a:r>
              <a:rPr lang="en-US" sz="4490" dirty="0" err="1">
                <a:solidFill>
                  <a:srgbClr val="FFFFFF"/>
                </a:solidFill>
                <a:latin typeface="Roboto" panose="02000000000000000000"/>
                <a:ea typeface="Roboto" panose="02000000000000000000"/>
                <a:cs typeface="Roboto" panose="02000000000000000000"/>
                <a:sym typeface="Roboto" panose="02000000000000000000"/>
              </a:rPr>
              <a:t>liệu</a:t>
            </a:r>
            <a:r>
              <a:rPr lang="en-US" sz="4490" dirty="0">
                <a:solidFill>
                  <a:srgbClr val="FFFFFF"/>
                </a:solidFill>
                <a:latin typeface="Roboto" panose="02000000000000000000"/>
                <a:ea typeface="Roboto" panose="02000000000000000000"/>
                <a:cs typeface="Roboto" panose="02000000000000000000"/>
                <a:sym typeface="Roboto" panose="02000000000000000000"/>
              </a:rPr>
              <a:t>:</a:t>
            </a:r>
            <a:br>
              <a:rPr lang="en-US" sz="4490" dirty="0">
                <a:solidFill>
                  <a:srgbClr val="FFFFFF"/>
                </a:solidFill>
                <a:latin typeface="Roboto" panose="02000000000000000000"/>
                <a:ea typeface="Roboto" panose="02000000000000000000"/>
                <a:cs typeface="Roboto" panose="02000000000000000000"/>
                <a:sym typeface="Roboto" panose="02000000000000000000"/>
              </a:rPr>
            </a:br>
            <a:endParaRPr lang="en-US" sz="4490" dirty="0">
              <a:solidFill>
                <a:srgbClr val="FFFFFF"/>
              </a:solidFill>
              <a:latin typeface="Roboto" panose="02000000000000000000"/>
              <a:ea typeface="Roboto" panose="02000000000000000000"/>
              <a:cs typeface="Roboto" panose="02000000000000000000"/>
              <a:sym typeface="Roboto" panose="02000000000000000000"/>
            </a:endParaRPr>
          </a:p>
        </p:txBody>
      </p:sp>
      <p:sp>
        <p:nvSpPr>
          <p:cNvPr id="10" name="TextBox 9">
            <a:extLst>
              <a:ext uri="{FF2B5EF4-FFF2-40B4-BE49-F238E27FC236}">
                <a16:creationId xmlns:a16="http://schemas.microsoft.com/office/drawing/2014/main" id="{12586927-43A1-4155-A894-4992C9B19CEB}"/>
              </a:ext>
            </a:extLst>
          </p:cNvPr>
          <p:cNvSpPr txBox="1"/>
          <p:nvPr/>
        </p:nvSpPr>
        <p:spPr>
          <a:xfrm>
            <a:off x="9143998" y="6102308"/>
            <a:ext cx="8610600" cy="2169825"/>
          </a:xfrm>
          <a:prstGeom prst="rect">
            <a:avLst/>
          </a:prstGeom>
          <a:noFill/>
        </p:spPr>
        <p:txBody>
          <a:bodyPr wrap="square" rtlCol="0">
            <a:spAutoFit/>
          </a:bodyPr>
          <a:lstStyle/>
          <a:p>
            <a:pPr algn="ctr"/>
            <a:r>
              <a:rPr lang="vi-VN" sz="4500" b="1" i="1" u="sng" dirty="0">
                <a:solidFill>
                  <a:srgbClr val="C00000"/>
                </a:solidFill>
                <a:latin typeface="Roboto" panose="02000000000000000000"/>
                <a:ea typeface="Roboto" panose="02000000000000000000"/>
                <a:cs typeface="Roboto" panose="02000000000000000000"/>
                <a:sym typeface="Roboto" panose="02000000000000000000"/>
              </a:rPr>
              <a:t>Các yếu tố ảnh hưởng đến giá cả </a:t>
            </a:r>
            <a:r>
              <a:rPr lang="en-US" sz="4500" b="1" i="1" u="sng" dirty="0" err="1">
                <a:solidFill>
                  <a:srgbClr val="C00000"/>
                </a:solidFill>
                <a:latin typeface="Roboto" panose="02000000000000000000"/>
                <a:ea typeface="Roboto" panose="02000000000000000000"/>
                <a:cs typeface="Roboto" panose="02000000000000000000"/>
                <a:sym typeface="Roboto" panose="02000000000000000000"/>
              </a:rPr>
              <a:t>của</a:t>
            </a:r>
            <a:r>
              <a:rPr lang="en-US" sz="4500" b="1" i="1" u="sng" dirty="0">
                <a:solidFill>
                  <a:srgbClr val="C00000"/>
                </a:solidFill>
                <a:latin typeface="Roboto" panose="02000000000000000000"/>
                <a:ea typeface="Roboto" panose="02000000000000000000"/>
                <a:cs typeface="Roboto" panose="02000000000000000000"/>
                <a:sym typeface="Roboto" panose="02000000000000000000"/>
              </a:rPr>
              <a:t> </a:t>
            </a:r>
            <a:r>
              <a:rPr lang="vi-VN" sz="4500" b="1" i="1" u="sng" dirty="0">
                <a:solidFill>
                  <a:srgbClr val="C00000"/>
                </a:solidFill>
                <a:latin typeface="Roboto" panose="02000000000000000000"/>
                <a:ea typeface="Roboto" panose="02000000000000000000"/>
                <a:cs typeface="Roboto" panose="02000000000000000000"/>
                <a:sym typeface="Roboto" panose="02000000000000000000"/>
              </a:rPr>
              <a:t>khoá học đối với trang web edumall</a:t>
            </a:r>
            <a:endParaRPr lang="en-US" sz="4500" b="1" i="1" u="sng" dirty="0">
              <a:solidFill>
                <a:srgbClr val="C00000"/>
              </a:solidFill>
            </a:endParaRPr>
          </a:p>
        </p:txBody>
      </p:sp>
    </p:spTree>
  </p:cSld>
  <p:clrMapOvr>
    <a:masterClrMapping/>
  </p:clrMapOvr>
  <p:transition>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lumMod val="50000"/>
              </a:schemeClr>
            </a:gs>
            <a:gs pos="100000">
              <a:srgbClr val="C89116">
                <a:alpha val="100000"/>
              </a:srgbClr>
            </a:gs>
          </a:gsLst>
          <a:lin ang="0"/>
        </a:gra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FA3BC9BC-E026-4932-B12C-54F52254EB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478" y="4217163"/>
            <a:ext cx="16786353" cy="5372203"/>
          </a:xfrm>
          <a:prstGeom prst="rect">
            <a:avLst/>
          </a:prstGeom>
        </p:spPr>
      </p:pic>
      <p:pic>
        <p:nvPicPr>
          <p:cNvPr id="48" name="Picture 47">
            <a:extLst>
              <a:ext uri="{FF2B5EF4-FFF2-40B4-BE49-F238E27FC236}">
                <a16:creationId xmlns:a16="http://schemas.microsoft.com/office/drawing/2014/main" id="{95A4894C-7CE7-4AF6-8932-3490C0E39C49}"/>
              </a:ext>
            </a:extLst>
          </p:cNvPr>
          <p:cNvPicPr>
            <a:picLocks noChangeAspect="1"/>
          </p:cNvPicPr>
          <p:nvPr/>
        </p:nvPicPr>
        <p:blipFill>
          <a:blip r:embed="rId3"/>
          <a:stretch>
            <a:fillRect/>
          </a:stretch>
        </p:blipFill>
        <p:spPr>
          <a:xfrm>
            <a:off x="304800" y="181775"/>
            <a:ext cx="8158394" cy="3838748"/>
          </a:xfrm>
          <a:prstGeom prst="rect">
            <a:avLst/>
          </a:prstGeom>
        </p:spPr>
      </p:pic>
      <p:grpSp>
        <p:nvGrpSpPr>
          <p:cNvPr id="20" name="Group 3"/>
          <p:cNvGrpSpPr/>
          <p:nvPr/>
        </p:nvGrpSpPr>
        <p:grpSpPr>
          <a:xfrm>
            <a:off x="304800" y="522472"/>
            <a:ext cx="17678400" cy="8363273"/>
            <a:chOff x="0" y="0"/>
            <a:chExt cx="2290967" cy="1877685"/>
          </a:xfrm>
        </p:grpSpPr>
        <p:sp>
          <p:nvSpPr>
            <p:cNvPr id="21" name="Freeform 4"/>
            <p:cNvSpPr/>
            <p:nvPr/>
          </p:nvSpPr>
          <p:spPr>
            <a:xfrm>
              <a:off x="0" y="0"/>
              <a:ext cx="2290967" cy="1877685"/>
            </a:xfrm>
            <a:custGeom>
              <a:avLst/>
              <a:gdLst/>
              <a:ahLst/>
              <a:cxnLst/>
              <a:rect l="l" t="t" r="r" b="b"/>
              <a:pathLst>
                <a:path w="2290967" h="1877685">
                  <a:moveTo>
                    <a:pt x="45391" y="0"/>
                  </a:moveTo>
                  <a:lnTo>
                    <a:pt x="2245576" y="0"/>
                  </a:lnTo>
                  <a:cubicBezTo>
                    <a:pt x="2270645" y="0"/>
                    <a:pt x="2290967" y="20322"/>
                    <a:pt x="2290967" y="45391"/>
                  </a:cubicBezTo>
                  <a:lnTo>
                    <a:pt x="2290967" y="1832294"/>
                  </a:lnTo>
                  <a:cubicBezTo>
                    <a:pt x="2290967" y="1857363"/>
                    <a:pt x="2270645" y="1877685"/>
                    <a:pt x="2245576" y="1877685"/>
                  </a:cubicBezTo>
                  <a:lnTo>
                    <a:pt x="45391" y="1877685"/>
                  </a:lnTo>
                  <a:cubicBezTo>
                    <a:pt x="33353" y="1877685"/>
                    <a:pt x="21807" y="1872903"/>
                    <a:pt x="13295" y="1864390"/>
                  </a:cubicBezTo>
                  <a:cubicBezTo>
                    <a:pt x="4782" y="1855878"/>
                    <a:pt x="0" y="1844333"/>
                    <a:pt x="0" y="1832294"/>
                  </a:cubicBezTo>
                  <a:lnTo>
                    <a:pt x="0" y="45391"/>
                  </a:lnTo>
                  <a:cubicBezTo>
                    <a:pt x="0" y="20322"/>
                    <a:pt x="20322" y="0"/>
                    <a:pt x="45391" y="0"/>
                  </a:cubicBezTo>
                  <a:close/>
                </a:path>
              </a:pathLst>
            </a:custGeom>
            <a:solidFill>
              <a:srgbClr val="FFFFFF"/>
            </a:solidFill>
          </p:spPr>
          <p:txBody>
            <a:bodyPr/>
            <a:lstStyle/>
            <a:p>
              <a:endParaRPr lang="en-US"/>
            </a:p>
          </p:txBody>
        </p:sp>
        <p:sp>
          <p:nvSpPr>
            <p:cNvPr id="22" name="TextBox 5"/>
            <p:cNvSpPr txBox="1"/>
            <p:nvPr/>
          </p:nvSpPr>
          <p:spPr>
            <a:xfrm>
              <a:off x="0" y="-47625"/>
              <a:ext cx="2290967" cy="1925310"/>
            </a:xfrm>
            <a:prstGeom prst="rect">
              <a:avLst/>
            </a:prstGeom>
          </p:spPr>
          <p:txBody>
            <a:bodyPr lIns="50800" tIns="50800" rIns="50800" bIns="50800" rtlCol="0" anchor="ctr"/>
            <a:lstStyle/>
            <a:p>
              <a:pPr algn="ctr">
                <a:lnSpc>
                  <a:spcPts val="3500"/>
                </a:lnSpc>
              </a:pPr>
              <a:endParaRPr/>
            </a:p>
          </p:txBody>
        </p:sp>
      </p:grpSp>
      <p:sp>
        <p:nvSpPr>
          <p:cNvPr id="35" name="TextBox 8"/>
          <p:cNvSpPr txBox="1"/>
          <p:nvPr/>
        </p:nvSpPr>
        <p:spPr>
          <a:xfrm>
            <a:off x="797549" y="762403"/>
            <a:ext cx="7162800" cy="615553"/>
          </a:xfrm>
          <a:prstGeom prst="rect">
            <a:avLst/>
          </a:prstGeom>
        </p:spPr>
        <p:txBody>
          <a:bodyPr wrap="square" lIns="0" tIns="0" rIns="0" bIns="0" rtlCol="0" anchor="t">
            <a:spAutoFit/>
          </a:bodyPr>
          <a:lstStyle/>
          <a:p>
            <a:r>
              <a:rPr lang="vi-VN" sz="4000" dirty="0">
                <a:latin typeface="Roboto" panose="02000000000000000000"/>
                <a:ea typeface="Roboto" panose="02000000000000000000"/>
                <a:cs typeface="Roboto" panose="02000000000000000000"/>
                <a:sym typeface="Roboto" panose="02000000000000000000"/>
              </a:rPr>
              <a:t>1: Tiền xử lý dữ liệu</a:t>
            </a:r>
            <a:endParaRPr lang="en-US" sz="4000" dirty="0"/>
          </a:p>
        </p:txBody>
      </p:sp>
      <p:grpSp>
        <p:nvGrpSpPr>
          <p:cNvPr id="32" name="Group 5"/>
          <p:cNvGrpSpPr/>
          <p:nvPr/>
        </p:nvGrpSpPr>
        <p:grpSpPr>
          <a:xfrm>
            <a:off x="0" y="9066571"/>
            <a:ext cx="18258692" cy="1220429"/>
            <a:chOff x="0" y="0"/>
            <a:chExt cx="4860636" cy="321430"/>
          </a:xfrm>
        </p:grpSpPr>
        <p:sp>
          <p:nvSpPr>
            <p:cNvPr id="33" name="Freeform 6"/>
            <p:cNvSpPr/>
            <p:nvPr/>
          </p:nvSpPr>
          <p:spPr>
            <a:xfrm>
              <a:off x="0" y="0"/>
              <a:ext cx="4860636" cy="321430"/>
            </a:xfrm>
            <a:custGeom>
              <a:avLst/>
              <a:gdLst/>
              <a:ahLst/>
              <a:cxnLst/>
              <a:rect l="l" t="t" r="r" b="b"/>
              <a:pathLst>
                <a:path w="4860636" h="321430">
                  <a:moveTo>
                    <a:pt x="0" y="0"/>
                  </a:moveTo>
                  <a:lnTo>
                    <a:pt x="4860636" y="0"/>
                  </a:lnTo>
                  <a:lnTo>
                    <a:pt x="4860636" y="321430"/>
                  </a:lnTo>
                  <a:lnTo>
                    <a:pt x="0" y="321430"/>
                  </a:lnTo>
                  <a:close/>
                </a:path>
              </a:pathLst>
            </a:custGeom>
            <a:gradFill rotWithShape="1">
              <a:gsLst>
                <a:gs pos="0">
                  <a:srgbClr val="5DE0E6">
                    <a:alpha val="100000"/>
                  </a:srgbClr>
                </a:gs>
                <a:gs pos="100000">
                  <a:srgbClr val="004AAD">
                    <a:alpha val="100000"/>
                  </a:srgbClr>
                </a:gs>
              </a:gsLst>
              <a:lin ang="0"/>
            </a:gradFill>
            <a:ln w="38100" cap="sq">
              <a:solidFill>
                <a:srgbClr val="000000"/>
              </a:solidFill>
              <a:prstDash val="solid"/>
              <a:miter/>
            </a:ln>
          </p:spPr>
          <p:txBody>
            <a:bodyPr/>
            <a:lstStyle/>
            <a:p>
              <a:endParaRPr lang="en-US"/>
            </a:p>
          </p:txBody>
        </p:sp>
        <p:sp>
          <p:nvSpPr>
            <p:cNvPr id="34" name="TextBox 7"/>
            <p:cNvSpPr txBox="1"/>
            <p:nvPr/>
          </p:nvSpPr>
          <p:spPr>
            <a:xfrm>
              <a:off x="0" y="-47625"/>
              <a:ext cx="4860636" cy="369055"/>
            </a:xfrm>
            <a:prstGeom prst="rect">
              <a:avLst/>
            </a:prstGeom>
          </p:spPr>
          <p:txBody>
            <a:bodyPr lIns="50800" tIns="50800" rIns="50800" bIns="50800" rtlCol="0" anchor="ctr"/>
            <a:lstStyle/>
            <a:p>
              <a:pPr algn="ctr">
                <a:lnSpc>
                  <a:spcPts val="3500"/>
                </a:lnSpc>
              </a:pPr>
              <a:endParaRPr/>
            </a:p>
          </p:txBody>
        </p:sp>
      </p:grpSp>
      <p:pic>
        <p:nvPicPr>
          <p:cNvPr id="50" name="Picture 49">
            <a:extLst>
              <a:ext uri="{FF2B5EF4-FFF2-40B4-BE49-F238E27FC236}">
                <a16:creationId xmlns:a16="http://schemas.microsoft.com/office/drawing/2014/main" id="{20ABDB66-14AD-4276-A848-7C8852A9A34A}"/>
              </a:ext>
            </a:extLst>
          </p:cNvPr>
          <p:cNvPicPr>
            <a:picLocks noChangeAspect="1"/>
          </p:cNvPicPr>
          <p:nvPr/>
        </p:nvPicPr>
        <p:blipFill>
          <a:blip r:embed="rId4"/>
          <a:stretch>
            <a:fillRect/>
          </a:stretch>
        </p:blipFill>
        <p:spPr>
          <a:xfrm>
            <a:off x="940880" y="2564467"/>
            <a:ext cx="16784382" cy="5717595"/>
          </a:xfrm>
          <a:prstGeom prst="rect">
            <a:avLst/>
          </a:prstGeom>
        </p:spPr>
      </p:pic>
      <p:sp>
        <p:nvSpPr>
          <p:cNvPr id="53" name="TextBox 8">
            <a:extLst>
              <a:ext uri="{FF2B5EF4-FFF2-40B4-BE49-F238E27FC236}">
                <a16:creationId xmlns:a16="http://schemas.microsoft.com/office/drawing/2014/main" id="{F2069E8E-41D9-408E-B094-19F979A5889B}"/>
              </a:ext>
            </a:extLst>
          </p:cNvPr>
          <p:cNvSpPr txBox="1"/>
          <p:nvPr/>
        </p:nvSpPr>
        <p:spPr>
          <a:xfrm>
            <a:off x="797549" y="724174"/>
            <a:ext cx="7162800" cy="615553"/>
          </a:xfrm>
          <a:prstGeom prst="rect">
            <a:avLst/>
          </a:prstGeom>
        </p:spPr>
        <p:txBody>
          <a:bodyPr wrap="square" lIns="0" tIns="0" rIns="0" bIns="0" rtlCol="0" anchor="t">
            <a:spAutoFit/>
          </a:bodyPr>
          <a:lstStyle/>
          <a:p>
            <a:r>
              <a:rPr lang="vi-VN" sz="4000" dirty="0">
                <a:latin typeface="Roboto" panose="02000000000000000000"/>
                <a:ea typeface="Roboto" panose="02000000000000000000"/>
                <a:cs typeface="Roboto" panose="02000000000000000000"/>
                <a:sym typeface="Roboto" panose="02000000000000000000"/>
              </a:rPr>
              <a:t>2: Phân tích mô tả</a:t>
            </a:r>
            <a:endParaRPr lang="en-US" sz="4000" dirty="0"/>
          </a:p>
        </p:txBody>
      </p:sp>
      <p:sp>
        <p:nvSpPr>
          <p:cNvPr id="54" name="TextBox 8">
            <a:extLst>
              <a:ext uri="{FF2B5EF4-FFF2-40B4-BE49-F238E27FC236}">
                <a16:creationId xmlns:a16="http://schemas.microsoft.com/office/drawing/2014/main" id="{01BB4176-062F-4EB3-A074-D8B3E6988F3A}"/>
              </a:ext>
            </a:extLst>
          </p:cNvPr>
          <p:cNvSpPr txBox="1"/>
          <p:nvPr/>
        </p:nvSpPr>
        <p:spPr>
          <a:xfrm>
            <a:off x="797549" y="684207"/>
            <a:ext cx="7162800" cy="1231106"/>
          </a:xfrm>
          <a:prstGeom prst="rect">
            <a:avLst/>
          </a:prstGeom>
        </p:spPr>
        <p:txBody>
          <a:bodyPr wrap="square" lIns="0" tIns="0" rIns="0" bIns="0" rtlCol="0" anchor="t">
            <a:spAutoFit/>
          </a:bodyPr>
          <a:lstStyle/>
          <a:p>
            <a:r>
              <a:rPr lang="vi-VN" sz="4000" dirty="0">
                <a:latin typeface="Roboto" panose="02000000000000000000"/>
                <a:ea typeface="Roboto" panose="02000000000000000000"/>
                <a:cs typeface="Roboto" panose="02000000000000000000"/>
                <a:sym typeface="Roboto" panose="02000000000000000000"/>
              </a:rPr>
              <a:t>3: Phân tích yếu tố ảnh hưởng đến giá</a:t>
            </a:r>
            <a:endParaRPr lang="en-US" sz="4000" dirty="0"/>
          </a:p>
        </p:txBody>
      </p:sp>
      <p:sp>
        <p:nvSpPr>
          <p:cNvPr id="55" name="TextBox 8">
            <a:extLst>
              <a:ext uri="{FF2B5EF4-FFF2-40B4-BE49-F238E27FC236}">
                <a16:creationId xmlns:a16="http://schemas.microsoft.com/office/drawing/2014/main" id="{D688CD16-F22B-4A59-A6C0-A6C5234E7248}"/>
              </a:ext>
            </a:extLst>
          </p:cNvPr>
          <p:cNvSpPr txBox="1"/>
          <p:nvPr/>
        </p:nvSpPr>
        <p:spPr>
          <a:xfrm>
            <a:off x="797549" y="749074"/>
            <a:ext cx="7162800" cy="1231106"/>
          </a:xfrm>
          <a:prstGeom prst="rect">
            <a:avLst/>
          </a:prstGeom>
        </p:spPr>
        <p:txBody>
          <a:bodyPr wrap="square" lIns="0" tIns="0" rIns="0" bIns="0" rtlCol="0" anchor="t">
            <a:spAutoFit/>
          </a:bodyPr>
          <a:lstStyle/>
          <a:p>
            <a:r>
              <a:rPr lang="vi-VN" sz="4000" dirty="0">
                <a:latin typeface="Roboto" panose="02000000000000000000"/>
                <a:ea typeface="Roboto" panose="02000000000000000000"/>
                <a:cs typeface="Roboto" panose="02000000000000000000"/>
                <a:sym typeface="Roboto" panose="02000000000000000000"/>
              </a:rPr>
              <a:t>4: Phân tích mức độ phổ biến của các chủ đề</a:t>
            </a:r>
            <a:endParaRPr lang="en-US" sz="4000" dirty="0"/>
          </a:p>
        </p:txBody>
      </p:sp>
      <p:sp>
        <p:nvSpPr>
          <p:cNvPr id="56" name="TextBox 8">
            <a:extLst>
              <a:ext uri="{FF2B5EF4-FFF2-40B4-BE49-F238E27FC236}">
                <a16:creationId xmlns:a16="http://schemas.microsoft.com/office/drawing/2014/main" id="{230842B5-C7F9-4FA8-AD49-0974993315B6}"/>
              </a:ext>
            </a:extLst>
          </p:cNvPr>
          <p:cNvSpPr txBox="1"/>
          <p:nvPr/>
        </p:nvSpPr>
        <p:spPr>
          <a:xfrm>
            <a:off x="797549" y="781265"/>
            <a:ext cx="7162800" cy="615553"/>
          </a:xfrm>
          <a:prstGeom prst="rect">
            <a:avLst/>
          </a:prstGeom>
        </p:spPr>
        <p:txBody>
          <a:bodyPr wrap="square" lIns="0" tIns="0" rIns="0" bIns="0" rtlCol="0" anchor="t">
            <a:spAutoFit/>
          </a:bodyPr>
          <a:lstStyle/>
          <a:p>
            <a:r>
              <a:rPr lang="vi-VN" sz="4000" dirty="0">
                <a:latin typeface="Roboto" panose="02000000000000000000"/>
                <a:ea typeface="Roboto" panose="02000000000000000000"/>
                <a:cs typeface="Roboto" panose="02000000000000000000"/>
                <a:sym typeface="Roboto" panose="02000000000000000000"/>
              </a:rPr>
              <a:t>5: Tìm các khóa học nổi bật</a:t>
            </a:r>
            <a:endParaRPr lang="en-US" sz="4000" dirty="0"/>
          </a:p>
        </p:txBody>
      </p:sp>
      <p:pic>
        <p:nvPicPr>
          <p:cNvPr id="58" name="Picture 57">
            <a:extLst>
              <a:ext uri="{FF2B5EF4-FFF2-40B4-BE49-F238E27FC236}">
                <a16:creationId xmlns:a16="http://schemas.microsoft.com/office/drawing/2014/main" id="{F681C257-96AD-49D7-9C1A-DF374FF1387F}"/>
              </a:ext>
            </a:extLst>
          </p:cNvPr>
          <p:cNvPicPr>
            <a:picLocks noChangeAspect="1"/>
          </p:cNvPicPr>
          <p:nvPr/>
        </p:nvPicPr>
        <p:blipFill>
          <a:blip r:embed="rId5"/>
          <a:stretch>
            <a:fillRect/>
          </a:stretch>
        </p:blipFill>
        <p:spPr>
          <a:xfrm>
            <a:off x="7633238" y="833259"/>
            <a:ext cx="9772926" cy="1614200"/>
          </a:xfrm>
          <a:prstGeom prst="rect">
            <a:avLst/>
          </a:prstGeom>
        </p:spPr>
      </p:pic>
      <p:pic>
        <p:nvPicPr>
          <p:cNvPr id="60" name="Picture 59">
            <a:extLst>
              <a:ext uri="{FF2B5EF4-FFF2-40B4-BE49-F238E27FC236}">
                <a16:creationId xmlns:a16="http://schemas.microsoft.com/office/drawing/2014/main" id="{61CC2114-BA1D-4B77-A6E7-1295F5624BF7}"/>
              </a:ext>
            </a:extLst>
          </p:cNvPr>
          <p:cNvPicPr>
            <a:picLocks noChangeAspect="1"/>
          </p:cNvPicPr>
          <p:nvPr/>
        </p:nvPicPr>
        <p:blipFill>
          <a:blip r:embed="rId6"/>
          <a:stretch>
            <a:fillRect/>
          </a:stretch>
        </p:blipFill>
        <p:spPr>
          <a:xfrm>
            <a:off x="7665741" y="2518996"/>
            <a:ext cx="7884660" cy="5775002"/>
          </a:xfrm>
          <a:prstGeom prst="rect">
            <a:avLst/>
          </a:prstGeom>
        </p:spPr>
      </p:pic>
      <p:pic>
        <p:nvPicPr>
          <p:cNvPr id="64" name="Picture 63">
            <a:extLst>
              <a:ext uri="{FF2B5EF4-FFF2-40B4-BE49-F238E27FC236}">
                <a16:creationId xmlns:a16="http://schemas.microsoft.com/office/drawing/2014/main" id="{3B49BDAF-E0BC-44C8-AB95-A65178F14881}"/>
              </a:ext>
            </a:extLst>
          </p:cNvPr>
          <p:cNvPicPr>
            <a:picLocks noChangeAspect="1"/>
          </p:cNvPicPr>
          <p:nvPr/>
        </p:nvPicPr>
        <p:blipFill>
          <a:blip r:embed="rId7"/>
          <a:stretch>
            <a:fillRect/>
          </a:stretch>
        </p:blipFill>
        <p:spPr>
          <a:xfrm>
            <a:off x="1244810" y="2031609"/>
            <a:ext cx="15245600" cy="6723004"/>
          </a:xfrm>
          <a:prstGeom prst="rect">
            <a:avLst/>
          </a:prstGeom>
        </p:spPr>
      </p:pic>
      <p:pic>
        <p:nvPicPr>
          <p:cNvPr id="66" name="Picture 65">
            <a:extLst>
              <a:ext uri="{FF2B5EF4-FFF2-40B4-BE49-F238E27FC236}">
                <a16:creationId xmlns:a16="http://schemas.microsoft.com/office/drawing/2014/main" id="{169D5BF0-4649-4F9D-882E-9168CB55C010}"/>
              </a:ext>
            </a:extLst>
          </p:cNvPr>
          <p:cNvPicPr>
            <a:picLocks noChangeAspect="1"/>
          </p:cNvPicPr>
          <p:nvPr/>
        </p:nvPicPr>
        <p:blipFill>
          <a:blip r:embed="rId8"/>
          <a:stretch>
            <a:fillRect/>
          </a:stretch>
        </p:blipFill>
        <p:spPr>
          <a:xfrm>
            <a:off x="1244809" y="1978642"/>
            <a:ext cx="15331398" cy="6435085"/>
          </a:xfrm>
          <a:prstGeom prst="rect">
            <a:avLst/>
          </a:prstGeom>
        </p:spPr>
      </p:pic>
      <p:pic>
        <p:nvPicPr>
          <p:cNvPr id="68" name="Picture 67">
            <a:extLst>
              <a:ext uri="{FF2B5EF4-FFF2-40B4-BE49-F238E27FC236}">
                <a16:creationId xmlns:a16="http://schemas.microsoft.com/office/drawing/2014/main" id="{04DA5EA5-2332-4ACD-8583-7D48F05A66F8}"/>
              </a:ext>
            </a:extLst>
          </p:cNvPr>
          <p:cNvPicPr>
            <a:picLocks noChangeAspect="1"/>
          </p:cNvPicPr>
          <p:nvPr/>
        </p:nvPicPr>
        <p:blipFill>
          <a:blip r:embed="rId9"/>
          <a:stretch>
            <a:fillRect/>
          </a:stretch>
        </p:blipFill>
        <p:spPr>
          <a:xfrm>
            <a:off x="1330606" y="2031609"/>
            <a:ext cx="15245601" cy="6663018"/>
          </a:xfrm>
          <a:prstGeom prst="rect">
            <a:avLst/>
          </a:prstGeom>
        </p:spPr>
      </p:pic>
      <p:pic>
        <p:nvPicPr>
          <p:cNvPr id="70" name="Picture 69">
            <a:extLst>
              <a:ext uri="{FF2B5EF4-FFF2-40B4-BE49-F238E27FC236}">
                <a16:creationId xmlns:a16="http://schemas.microsoft.com/office/drawing/2014/main" id="{B52B768E-3583-4B36-A262-16DD938D62DE}"/>
              </a:ext>
            </a:extLst>
          </p:cNvPr>
          <p:cNvPicPr>
            <a:picLocks noChangeAspect="1"/>
          </p:cNvPicPr>
          <p:nvPr/>
        </p:nvPicPr>
        <p:blipFill>
          <a:blip r:embed="rId10"/>
          <a:stretch>
            <a:fillRect/>
          </a:stretch>
        </p:blipFill>
        <p:spPr>
          <a:xfrm>
            <a:off x="1330606" y="2089997"/>
            <a:ext cx="13358741" cy="6036836"/>
          </a:xfrm>
          <a:prstGeom prst="rect">
            <a:avLst/>
          </a:prstGeom>
        </p:spPr>
      </p:pic>
      <p:pic>
        <p:nvPicPr>
          <p:cNvPr id="72" name="Picture 71">
            <a:extLst>
              <a:ext uri="{FF2B5EF4-FFF2-40B4-BE49-F238E27FC236}">
                <a16:creationId xmlns:a16="http://schemas.microsoft.com/office/drawing/2014/main" id="{A36E952E-2105-4679-AF4C-6F98A019E627}"/>
              </a:ext>
            </a:extLst>
          </p:cNvPr>
          <p:cNvPicPr>
            <a:picLocks noChangeAspect="1"/>
          </p:cNvPicPr>
          <p:nvPr/>
        </p:nvPicPr>
        <p:blipFill>
          <a:blip r:embed="rId11"/>
          <a:stretch>
            <a:fillRect/>
          </a:stretch>
        </p:blipFill>
        <p:spPr>
          <a:xfrm>
            <a:off x="783190" y="1364627"/>
            <a:ext cx="17099761" cy="7325747"/>
          </a:xfrm>
          <a:prstGeom prst="rect">
            <a:avLst/>
          </a:prstGeom>
        </p:spPr>
      </p:pic>
      <p:pic>
        <p:nvPicPr>
          <p:cNvPr id="74" name="Picture 73">
            <a:extLst>
              <a:ext uri="{FF2B5EF4-FFF2-40B4-BE49-F238E27FC236}">
                <a16:creationId xmlns:a16="http://schemas.microsoft.com/office/drawing/2014/main" id="{A38A512A-2C00-4B29-BDF9-E0D96B86F1AC}"/>
              </a:ext>
            </a:extLst>
          </p:cNvPr>
          <p:cNvPicPr>
            <a:picLocks noChangeAspect="1"/>
          </p:cNvPicPr>
          <p:nvPr/>
        </p:nvPicPr>
        <p:blipFill>
          <a:blip r:embed="rId12"/>
          <a:stretch>
            <a:fillRect/>
          </a:stretch>
        </p:blipFill>
        <p:spPr>
          <a:xfrm>
            <a:off x="726031" y="1411315"/>
            <a:ext cx="17214077" cy="6954220"/>
          </a:xfrm>
          <a:prstGeom prst="rect">
            <a:avLst/>
          </a:prstGeom>
        </p:spPr>
      </p:pic>
    </p:spTree>
    <p:extLst>
      <p:ext uri="{BB962C8B-B14F-4D97-AF65-F5344CB8AC3E}">
        <p14:creationId xmlns:p14="http://schemas.microsoft.com/office/powerpoint/2010/main" val="426327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randombar(horizontal)">
                                      <p:cBhvr>
                                        <p:cTn id="7" dur="500"/>
                                        <p:tgtEl>
                                          <p:spTgt spid="48"/>
                                        </p:tgtEl>
                                      </p:cBhvr>
                                    </p:animEffect>
                                  </p:childTnLst>
                                </p:cTn>
                              </p:par>
                              <p:par>
                                <p:cTn id="8" presetID="14"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randombar(horizontal)">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nodeType="clickEffect">
                                  <p:stCondLst>
                                    <p:cond delay="0"/>
                                  </p:stCondLst>
                                  <p:childTnLst>
                                    <p:animEffect transition="out" filter="wipe(left)">
                                      <p:cBhvr>
                                        <p:cTn id="14" dur="500"/>
                                        <p:tgtEl>
                                          <p:spTgt spid="48"/>
                                        </p:tgtEl>
                                      </p:cBhvr>
                                    </p:animEffect>
                                    <p:set>
                                      <p:cBhvr>
                                        <p:cTn id="15" dur="1" fill="hold">
                                          <p:stCondLst>
                                            <p:cond delay="499"/>
                                          </p:stCondLst>
                                        </p:cTn>
                                        <p:tgtEl>
                                          <p:spTgt spid="48"/>
                                        </p:tgtEl>
                                        <p:attrNameLst>
                                          <p:attrName>style.visibility</p:attrName>
                                        </p:attrNameLst>
                                      </p:cBhvr>
                                      <p:to>
                                        <p:strVal val="hidden"/>
                                      </p:to>
                                    </p:set>
                                  </p:childTnLst>
                                </p:cTn>
                              </p:par>
                              <p:par>
                                <p:cTn id="16" presetID="22" presetClass="exit" presetSubtype="8" fill="hold" nodeType="withEffect">
                                  <p:stCondLst>
                                    <p:cond delay="0"/>
                                  </p:stCondLst>
                                  <p:childTnLst>
                                    <p:animEffect transition="out" filter="wipe(left)">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left)">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left)">
                                      <p:cBhvr>
                                        <p:cTn id="36" dur="500"/>
                                        <p:tgtEl>
                                          <p:spTgt spid="5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2" fill="hold" grpId="1" nodeType="clickEffect">
                                  <p:stCondLst>
                                    <p:cond delay="0"/>
                                  </p:stCondLst>
                                  <p:childTnLst>
                                    <p:animEffect transition="out" filter="wipe(right)">
                                      <p:cBhvr>
                                        <p:cTn id="40" dur="500"/>
                                        <p:tgtEl>
                                          <p:spTgt spid="35"/>
                                        </p:tgtEl>
                                      </p:cBhvr>
                                    </p:animEffect>
                                    <p:set>
                                      <p:cBhvr>
                                        <p:cTn id="41" dur="1" fill="hold">
                                          <p:stCondLst>
                                            <p:cond delay="499"/>
                                          </p:stCondLst>
                                        </p:cTn>
                                        <p:tgtEl>
                                          <p:spTgt spid="35"/>
                                        </p:tgtEl>
                                        <p:attrNameLst>
                                          <p:attrName>style.visibility</p:attrName>
                                        </p:attrNameLst>
                                      </p:cBhvr>
                                      <p:to>
                                        <p:strVal val="hidden"/>
                                      </p:to>
                                    </p:set>
                                  </p:childTnLst>
                                </p:cTn>
                              </p:par>
                              <p:par>
                                <p:cTn id="42" presetID="22" presetClass="exit" presetSubtype="2" fill="hold" nodeType="withEffect">
                                  <p:stCondLst>
                                    <p:cond delay="0"/>
                                  </p:stCondLst>
                                  <p:childTnLst>
                                    <p:animEffect transition="out" filter="wipe(right)">
                                      <p:cBhvr>
                                        <p:cTn id="43" dur="500"/>
                                        <p:tgtEl>
                                          <p:spTgt spid="50"/>
                                        </p:tgtEl>
                                      </p:cBhvr>
                                    </p:animEffect>
                                    <p:set>
                                      <p:cBhvr>
                                        <p:cTn id="44" dur="1" fill="hold">
                                          <p:stCondLst>
                                            <p:cond delay="499"/>
                                          </p:stCondLst>
                                        </p:cTn>
                                        <p:tgtEl>
                                          <p:spTgt spid="5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wipe(left)">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down)">
                                      <p:cBhvr>
                                        <p:cTn id="54" dur="500"/>
                                        <p:tgtEl>
                                          <p:spTgt spid="58"/>
                                        </p:tgtEl>
                                      </p:cBhvr>
                                    </p:animEffect>
                                  </p:childTnLst>
                                </p:cTn>
                              </p:par>
                              <p:par>
                                <p:cTn id="55" presetID="22" presetClass="entr" presetSubtype="4"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down)">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2" fill="hold" grpId="1" nodeType="clickEffect">
                                  <p:stCondLst>
                                    <p:cond delay="0"/>
                                  </p:stCondLst>
                                  <p:childTnLst>
                                    <p:animEffect transition="out" filter="wipe(right)">
                                      <p:cBhvr>
                                        <p:cTn id="61" dur="500"/>
                                        <p:tgtEl>
                                          <p:spTgt spid="53"/>
                                        </p:tgtEl>
                                      </p:cBhvr>
                                    </p:animEffect>
                                    <p:set>
                                      <p:cBhvr>
                                        <p:cTn id="62" dur="1" fill="hold">
                                          <p:stCondLst>
                                            <p:cond delay="499"/>
                                          </p:stCondLst>
                                        </p:cTn>
                                        <p:tgtEl>
                                          <p:spTgt spid="53"/>
                                        </p:tgtEl>
                                        <p:attrNameLst>
                                          <p:attrName>style.visibility</p:attrName>
                                        </p:attrNameLst>
                                      </p:cBhvr>
                                      <p:to>
                                        <p:strVal val="hidden"/>
                                      </p:to>
                                    </p:set>
                                  </p:childTnLst>
                                </p:cTn>
                              </p:par>
                              <p:par>
                                <p:cTn id="63" presetID="22" presetClass="exit" presetSubtype="2" fill="hold" nodeType="withEffect">
                                  <p:stCondLst>
                                    <p:cond delay="0"/>
                                  </p:stCondLst>
                                  <p:childTnLst>
                                    <p:animEffect transition="out" filter="wipe(right)">
                                      <p:cBhvr>
                                        <p:cTn id="64" dur="500"/>
                                        <p:tgtEl>
                                          <p:spTgt spid="58"/>
                                        </p:tgtEl>
                                      </p:cBhvr>
                                    </p:animEffect>
                                    <p:set>
                                      <p:cBhvr>
                                        <p:cTn id="65" dur="1" fill="hold">
                                          <p:stCondLst>
                                            <p:cond delay="499"/>
                                          </p:stCondLst>
                                        </p:cTn>
                                        <p:tgtEl>
                                          <p:spTgt spid="58"/>
                                        </p:tgtEl>
                                        <p:attrNameLst>
                                          <p:attrName>style.visibility</p:attrName>
                                        </p:attrNameLst>
                                      </p:cBhvr>
                                      <p:to>
                                        <p:strVal val="hidden"/>
                                      </p:to>
                                    </p:set>
                                  </p:childTnLst>
                                </p:cTn>
                              </p:par>
                              <p:par>
                                <p:cTn id="66" presetID="22" presetClass="exit" presetSubtype="2" fill="hold" nodeType="withEffect">
                                  <p:stCondLst>
                                    <p:cond delay="0"/>
                                  </p:stCondLst>
                                  <p:childTnLst>
                                    <p:animEffect transition="out" filter="wipe(right)">
                                      <p:cBhvr>
                                        <p:cTn id="67" dur="500"/>
                                        <p:tgtEl>
                                          <p:spTgt spid="60"/>
                                        </p:tgtEl>
                                      </p:cBhvr>
                                    </p:animEffect>
                                    <p:set>
                                      <p:cBhvr>
                                        <p:cTn id="68" dur="1" fill="hold">
                                          <p:stCondLst>
                                            <p:cond delay="499"/>
                                          </p:stCondLst>
                                        </p:cTn>
                                        <p:tgtEl>
                                          <p:spTgt spid="6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lef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wipe(left)">
                                      <p:cBhvr>
                                        <p:cTn id="78" dur="500"/>
                                        <p:tgtEl>
                                          <p:spTgt spid="6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xit" presetSubtype="2" fill="hold" nodeType="clickEffect">
                                  <p:stCondLst>
                                    <p:cond delay="0"/>
                                  </p:stCondLst>
                                  <p:childTnLst>
                                    <p:animEffect transition="out" filter="wipe(right)">
                                      <p:cBhvr>
                                        <p:cTn id="82" dur="500"/>
                                        <p:tgtEl>
                                          <p:spTgt spid="64"/>
                                        </p:tgtEl>
                                      </p:cBhvr>
                                    </p:animEffect>
                                    <p:set>
                                      <p:cBhvr>
                                        <p:cTn id="83" dur="1" fill="hold">
                                          <p:stCondLst>
                                            <p:cond delay="499"/>
                                          </p:stCondLst>
                                        </p:cTn>
                                        <p:tgtEl>
                                          <p:spTgt spid="64"/>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wipe(left)">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xit" presetSubtype="2" fill="hold" nodeType="clickEffect">
                                  <p:stCondLst>
                                    <p:cond delay="0"/>
                                  </p:stCondLst>
                                  <p:childTnLst>
                                    <p:animEffect transition="out" filter="wipe(right)">
                                      <p:cBhvr>
                                        <p:cTn id="92" dur="500"/>
                                        <p:tgtEl>
                                          <p:spTgt spid="66"/>
                                        </p:tgtEl>
                                      </p:cBhvr>
                                    </p:animEffect>
                                    <p:set>
                                      <p:cBhvr>
                                        <p:cTn id="93" dur="1" fill="hold">
                                          <p:stCondLst>
                                            <p:cond delay="499"/>
                                          </p:stCondLst>
                                        </p:cTn>
                                        <p:tgtEl>
                                          <p:spTgt spid="66"/>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wipe(left)">
                                      <p:cBhvr>
                                        <p:cTn id="98" dur="500"/>
                                        <p:tgtEl>
                                          <p:spTgt spid="6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xit" presetSubtype="2" fill="hold" grpId="1" nodeType="clickEffect">
                                  <p:stCondLst>
                                    <p:cond delay="0"/>
                                  </p:stCondLst>
                                  <p:childTnLst>
                                    <p:animEffect transition="out" filter="wipe(right)">
                                      <p:cBhvr>
                                        <p:cTn id="102" dur="500"/>
                                        <p:tgtEl>
                                          <p:spTgt spid="54"/>
                                        </p:tgtEl>
                                      </p:cBhvr>
                                    </p:animEffect>
                                    <p:set>
                                      <p:cBhvr>
                                        <p:cTn id="103" dur="1" fill="hold">
                                          <p:stCondLst>
                                            <p:cond delay="499"/>
                                          </p:stCondLst>
                                        </p:cTn>
                                        <p:tgtEl>
                                          <p:spTgt spid="54"/>
                                        </p:tgtEl>
                                        <p:attrNameLst>
                                          <p:attrName>style.visibility</p:attrName>
                                        </p:attrNameLst>
                                      </p:cBhvr>
                                      <p:to>
                                        <p:strVal val="hidden"/>
                                      </p:to>
                                    </p:set>
                                  </p:childTnLst>
                                </p:cTn>
                              </p:par>
                              <p:par>
                                <p:cTn id="104" presetID="22" presetClass="exit" presetSubtype="2" fill="hold" nodeType="withEffect">
                                  <p:stCondLst>
                                    <p:cond delay="0"/>
                                  </p:stCondLst>
                                  <p:childTnLst>
                                    <p:animEffect transition="out" filter="wipe(right)">
                                      <p:cBhvr>
                                        <p:cTn id="105" dur="500"/>
                                        <p:tgtEl>
                                          <p:spTgt spid="68"/>
                                        </p:tgtEl>
                                      </p:cBhvr>
                                    </p:animEffect>
                                    <p:set>
                                      <p:cBhvr>
                                        <p:cTn id="106" dur="1" fill="hold">
                                          <p:stCondLst>
                                            <p:cond delay="499"/>
                                          </p:stCondLst>
                                        </p:cTn>
                                        <p:tgtEl>
                                          <p:spTgt spid="6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wipe(left)">
                                      <p:cBhvr>
                                        <p:cTn id="111" dur="500"/>
                                        <p:tgtEl>
                                          <p:spTgt spid="5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wipe(left)">
                                      <p:cBhvr>
                                        <p:cTn id="116" dur="500"/>
                                        <p:tgtEl>
                                          <p:spTgt spid="7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xit" presetSubtype="2" fill="hold" grpId="1" nodeType="clickEffect">
                                  <p:stCondLst>
                                    <p:cond delay="0"/>
                                  </p:stCondLst>
                                  <p:childTnLst>
                                    <p:animEffect transition="out" filter="wipe(right)">
                                      <p:cBhvr>
                                        <p:cTn id="120" dur="500"/>
                                        <p:tgtEl>
                                          <p:spTgt spid="55"/>
                                        </p:tgtEl>
                                      </p:cBhvr>
                                    </p:animEffect>
                                    <p:set>
                                      <p:cBhvr>
                                        <p:cTn id="121" dur="1" fill="hold">
                                          <p:stCondLst>
                                            <p:cond delay="499"/>
                                          </p:stCondLst>
                                        </p:cTn>
                                        <p:tgtEl>
                                          <p:spTgt spid="55"/>
                                        </p:tgtEl>
                                        <p:attrNameLst>
                                          <p:attrName>style.visibility</p:attrName>
                                        </p:attrNameLst>
                                      </p:cBhvr>
                                      <p:to>
                                        <p:strVal val="hidden"/>
                                      </p:to>
                                    </p:set>
                                  </p:childTnLst>
                                </p:cTn>
                              </p:par>
                              <p:par>
                                <p:cTn id="122" presetID="22" presetClass="exit" presetSubtype="2" fill="hold" nodeType="withEffect">
                                  <p:stCondLst>
                                    <p:cond delay="0"/>
                                  </p:stCondLst>
                                  <p:childTnLst>
                                    <p:animEffect transition="out" filter="wipe(right)">
                                      <p:cBhvr>
                                        <p:cTn id="123" dur="500"/>
                                        <p:tgtEl>
                                          <p:spTgt spid="70"/>
                                        </p:tgtEl>
                                      </p:cBhvr>
                                    </p:animEffect>
                                    <p:set>
                                      <p:cBhvr>
                                        <p:cTn id="124" dur="1" fill="hold">
                                          <p:stCondLst>
                                            <p:cond delay="499"/>
                                          </p:stCondLst>
                                        </p:cTn>
                                        <p:tgtEl>
                                          <p:spTgt spid="70"/>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56"/>
                                        </p:tgtEl>
                                        <p:attrNameLst>
                                          <p:attrName>style.visibility</p:attrName>
                                        </p:attrNameLst>
                                      </p:cBhvr>
                                      <p:to>
                                        <p:strVal val="visible"/>
                                      </p:to>
                                    </p:set>
                                    <p:animEffect transition="in" filter="wipe(left)">
                                      <p:cBhvr>
                                        <p:cTn id="129" dur="500"/>
                                        <p:tgtEl>
                                          <p:spTgt spid="56"/>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nodeType="clickEffect">
                                  <p:stCondLst>
                                    <p:cond delay="0"/>
                                  </p:stCondLst>
                                  <p:childTnLst>
                                    <p:set>
                                      <p:cBhvr>
                                        <p:cTn id="133" dur="1" fill="hold">
                                          <p:stCondLst>
                                            <p:cond delay="0"/>
                                          </p:stCondLst>
                                        </p:cTn>
                                        <p:tgtEl>
                                          <p:spTgt spid="72"/>
                                        </p:tgtEl>
                                        <p:attrNameLst>
                                          <p:attrName>style.visibility</p:attrName>
                                        </p:attrNameLst>
                                      </p:cBhvr>
                                      <p:to>
                                        <p:strVal val="visible"/>
                                      </p:to>
                                    </p:set>
                                    <p:animEffect transition="in" filter="wipe(left)">
                                      <p:cBhvr>
                                        <p:cTn id="134" dur="500"/>
                                        <p:tgtEl>
                                          <p:spTgt spid="7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xit" presetSubtype="2" fill="hold" nodeType="clickEffect">
                                  <p:stCondLst>
                                    <p:cond delay="0"/>
                                  </p:stCondLst>
                                  <p:childTnLst>
                                    <p:animEffect transition="out" filter="wipe(right)">
                                      <p:cBhvr>
                                        <p:cTn id="138" dur="500"/>
                                        <p:tgtEl>
                                          <p:spTgt spid="72"/>
                                        </p:tgtEl>
                                      </p:cBhvr>
                                    </p:animEffect>
                                    <p:set>
                                      <p:cBhvr>
                                        <p:cTn id="139" dur="1" fill="hold">
                                          <p:stCondLst>
                                            <p:cond delay="499"/>
                                          </p:stCondLst>
                                        </p:cTn>
                                        <p:tgtEl>
                                          <p:spTgt spid="72"/>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74"/>
                                        </p:tgtEl>
                                        <p:attrNameLst>
                                          <p:attrName>style.visibility</p:attrName>
                                        </p:attrNameLst>
                                      </p:cBhvr>
                                      <p:to>
                                        <p:strVal val="visible"/>
                                      </p:to>
                                    </p:set>
                                    <p:animEffect transition="in" filter="wipe(left)">
                                      <p:cBhvr>
                                        <p:cTn id="1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53" grpId="0"/>
      <p:bldP spid="53" grpId="1"/>
      <p:bldP spid="54" grpId="0"/>
      <p:bldP spid="54" grpId="1"/>
      <p:bldP spid="55" grpId="0"/>
      <p:bldP spid="55" grpId="1"/>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srcRect/>
            <a:stretch>
              <a:fillRect/>
            </a:stretch>
          </a:blipFill>
        </p:spPr>
        <p:txBody>
          <a:bodyPr/>
          <a:lstStyle/>
          <a:p>
            <a:endParaRPr lang="en-US"/>
          </a:p>
        </p:txBody>
      </p:sp>
      <p:sp>
        <p:nvSpPr>
          <p:cNvPr id="3" name="TextBox 3"/>
          <p:cNvSpPr txBox="1"/>
          <p:nvPr/>
        </p:nvSpPr>
        <p:spPr>
          <a:xfrm>
            <a:off x="514350" y="3162300"/>
            <a:ext cx="17259300" cy="4285597"/>
          </a:xfrm>
          <a:prstGeom prst="rect">
            <a:avLst/>
          </a:prstGeom>
        </p:spPr>
        <p:txBody>
          <a:bodyPr lIns="0" tIns="0" rIns="0" bIns="0" rtlCol="0" anchor="t">
            <a:spAutoFit/>
          </a:bodyPr>
          <a:lstStyle/>
          <a:p>
            <a:pPr algn="ctr">
              <a:lnSpc>
                <a:spcPts val="11250"/>
              </a:lnSpc>
            </a:pPr>
            <a:r>
              <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rPr>
              <a:t>VI.</a:t>
            </a:r>
            <a:r>
              <a:rPr lang="vi-VN" sz="9375" b="1" dirty="0">
                <a:solidFill>
                  <a:srgbClr val="FFFFFF"/>
                </a:solidFill>
                <a:latin typeface="Roboto Bold" panose="02000000000000000000"/>
                <a:ea typeface="Roboto Bold" panose="02000000000000000000"/>
                <a:cs typeface="Roboto Bold" panose="02000000000000000000"/>
                <a:sym typeface="Roboto Bold" panose="02000000000000000000"/>
              </a:rPr>
              <a:t> TỐI ƯU MÔ HÌNH VỚI DATA WAREHOUSE</a:t>
            </a:r>
            <a:endPar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endParaRPr>
          </a:p>
          <a:p>
            <a:pPr algn="ctr">
              <a:lnSpc>
                <a:spcPts val="11250"/>
              </a:lnSpc>
            </a:pPr>
            <a:endPar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endParaRPr>
          </a:p>
        </p:txBody>
      </p:sp>
    </p:spTree>
    <p:extLst>
      <p:ext uri="{BB962C8B-B14F-4D97-AF65-F5344CB8AC3E}">
        <p14:creationId xmlns:p14="http://schemas.microsoft.com/office/powerpoint/2010/main" val="2938964653"/>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49" name="Group 5">
            <a:extLst>
              <a:ext uri="{FF2B5EF4-FFF2-40B4-BE49-F238E27FC236}">
                <a16:creationId xmlns:a16="http://schemas.microsoft.com/office/drawing/2014/main" id="{B2386ACF-CD5B-4AD4-A7D9-4CD332608677}"/>
              </a:ext>
            </a:extLst>
          </p:cNvPr>
          <p:cNvGrpSpPr/>
          <p:nvPr/>
        </p:nvGrpSpPr>
        <p:grpSpPr>
          <a:xfrm>
            <a:off x="264112" y="1778899"/>
            <a:ext cx="10441240" cy="4736201"/>
            <a:chOff x="0" y="-47625"/>
            <a:chExt cx="4490830" cy="1949380"/>
          </a:xfrm>
        </p:grpSpPr>
        <p:sp>
          <p:nvSpPr>
            <p:cNvPr id="50" name="Freeform 6">
              <a:extLst>
                <a:ext uri="{FF2B5EF4-FFF2-40B4-BE49-F238E27FC236}">
                  <a16:creationId xmlns:a16="http://schemas.microsoft.com/office/drawing/2014/main" id="{C9EEC8E2-173E-4347-9818-FC82F9F4B334}"/>
                </a:ext>
              </a:extLst>
            </p:cNvPr>
            <p:cNvSpPr/>
            <p:nvPr/>
          </p:nvSpPr>
          <p:spPr>
            <a:xfrm>
              <a:off x="114387" y="-12142"/>
              <a:ext cx="4376443" cy="1901755"/>
            </a:xfrm>
            <a:custGeom>
              <a:avLst/>
              <a:gdLst/>
              <a:ahLst/>
              <a:cxnLst/>
              <a:rect l="l" t="t" r="r" b="b"/>
              <a:pathLst>
                <a:path w="4376443" h="1901755">
                  <a:moveTo>
                    <a:pt x="23761" y="0"/>
                  </a:moveTo>
                  <a:lnTo>
                    <a:pt x="4352681" y="0"/>
                  </a:lnTo>
                  <a:cubicBezTo>
                    <a:pt x="4365804" y="0"/>
                    <a:pt x="4376443" y="10638"/>
                    <a:pt x="4376443" y="23761"/>
                  </a:cubicBezTo>
                  <a:lnTo>
                    <a:pt x="4376443" y="1877993"/>
                  </a:lnTo>
                  <a:cubicBezTo>
                    <a:pt x="4376443" y="1884295"/>
                    <a:pt x="4373939" y="1890339"/>
                    <a:pt x="4369483" y="1894795"/>
                  </a:cubicBezTo>
                  <a:cubicBezTo>
                    <a:pt x="4365027" y="1899251"/>
                    <a:pt x="4358983" y="1901755"/>
                    <a:pt x="4352681" y="1901755"/>
                  </a:cubicBezTo>
                  <a:lnTo>
                    <a:pt x="23761" y="1901755"/>
                  </a:lnTo>
                  <a:cubicBezTo>
                    <a:pt x="17459" y="1901755"/>
                    <a:pt x="11416" y="1899251"/>
                    <a:pt x="6960" y="1894795"/>
                  </a:cubicBezTo>
                  <a:cubicBezTo>
                    <a:pt x="2503" y="1890339"/>
                    <a:pt x="0" y="1884295"/>
                    <a:pt x="0" y="1877993"/>
                  </a:cubicBezTo>
                  <a:lnTo>
                    <a:pt x="0" y="23761"/>
                  </a:lnTo>
                  <a:cubicBezTo>
                    <a:pt x="0" y="17459"/>
                    <a:pt x="2503" y="11416"/>
                    <a:pt x="6960" y="6960"/>
                  </a:cubicBezTo>
                  <a:cubicBezTo>
                    <a:pt x="11416" y="2503"/>
                    <a:pt x="17459" y="0"/>
                    <a:pt x="23761" y="0"/>
                  </a:cubicBezTo>
                  <a:close/>
                </a:path>
              </a:pathLst>
            </a:custGeom>
            <a:solidFill>
              <a:srgbClr val="FFFFFF"/>
            </a:solidFill>
          </p:spPr>
          <p:txBody>
            <a:bodyPr/>
            <a:lstStyle/>
            <a:p>
              <a:endParaRPr lang="en-US"/>
            </a:p>
          </p:txBody>
        </p:sp>
        <p:sp>
          <p:nvSpPr>
            <p:cNvPr id="51" name="TextBox 7">
              <a:extLst>
                <a:ext uri="{FF2B5EF4-FFF2-40B4-BE49-F238E27FC236}">
                  <a16:creationId xmlns:a16="http://schemas.microsoft.com/office/drawing/2014/main" id="{0E90672C-8EC0-4945-8B0E-5311BB0C6CC0}"/>
                </a:ext>
              </a:extLst>
            </p:cNvPr>
            <p:cNvSpPr txBox="1"/>
            <p:nvPr/>
          </p:nvSpPr>
          <p:spPr>
            <a:xfrm>
              <a:off x="0" y="-47625"/>
              <a:ext cx="4376442" cy="1949380"/>
            </a:xfrm>
            <a:prstGeom prst="rect">
              <a:avLst/>
            </a:prstGeom>
          </p:spPr>
          <p:txBody>
            <a:bodyPr lIns="50800" tIns="50800" rIns="50800" bIns="50800" rtlCol="0" anchor="ctr"/>
            <a:lstStyle/>
            <a:p>
              <a:pPr algn="ctr">
                <a:lnSpc>
                  <a:spcPts val="3499"/>
                </a:lnSpc>
              </a:pPr>
              <a:endParaRPr/>
            </a:p>
          </p:txBody>
        </p:sp>
      </p:grpSp>
      <p:grpSp>
        <p:nvGrpSpPr>
          <p:cNvPr id="37" name="Group 3">
            <a:extLst>
              <a:ext uri="{FF2B5EF4-FFF2-40B4-BE49-F238E27FC236}">
                <a16:creationId xmlns:a16="http://schemas.microsoft.com/office/drawing/2014/main" id="{2DFDE497-235F-4A22-8339-B7715EC63C0F}"/>
              </a:ext>
            </a:extLst>
          </p:cNvPr>
          <p:cNvGrpSpPr/>
          <p:nvPr/>
        </p:nvGrpSpPr>
        <p:grpSpPr>
          <a:xfrm>
            <a:off x="246526" y="269662"/>
            <a:ext cx="8897474" cy="1122821"/>
            <a:chOff x="0" y="0"/>
            <a:chExt cx="1841521" cy="295722"/>
          </a:xfrm>
        </p:grpSpPr>
        <p:sp>
          <p:nvSpPr>
            <p:cNvPr id="38" name="Freeform 4">
              <a:extLst>
                <a:ext uri="{FF2B5EF4-FFF2-40B4-BE49-F238E27FC236}">
                  <a16:creationId xmlns:a16="http://schemas.microsoft.com/office/drawing/2014/main" id="{D38CD3A0-EE0F-4B6C-89EE-518241210E72}"/>
                </a:ext>
              </a:extLst>
            </p:cNvPr>
            <p:cNvSpPr/>
            <p:nvPr/>
          </p:nvSpPr>
          <p:spPr>
            <a:xfrm>
              <a:off x="0" y="0"/>
              <a:ext cx="1841521" cy="295722"/>
            </a:xfrm>
            <a:custGeom>
              <a:avLst/>
              <a:gdLst/>
              <a:ahLst/>
              <a:cxnLst/>
              <a:rect l="l" t="t" r="r" b="b"/>
              <a:pathLst>
                <a:path w="1841521" h="295722">
                  <a:moveTo>
                    <a:pt x="56470" y="0"/>
                  </a:moveTo>
                  <a:lnTo>
                    <a:pt x="1785051" y="0"/>
                  </a:lnTo>
                  <a:cubicBezTo>
                    <a:pt x="1816238" y="0"/>
                    <a:pt x="1841521" y="25282"/>
                    <a:pt x="1841521" y="56470"/>
                  </a:cubicBezTo>
                  <a:lnTo>
                    <a:pt x="1841521" y="239253"/>
                  </a:lnTo>
                  <a:cubicBezTo>
                    <a:pt x="1841521" y="270440"/>
                    <a:pt x="1816238" y="295722"/>
                    <a:pt x="1785051" y="295722"/>
                  </a:cubicBezTo>
                  <a:lnTo>
                    <a:pt x="56470" y="295722"/>
                  </a:lnTo>
                  <a:cubicBezTo>
                    <a:pt x="25282" y="295722"/>
                    <a:pt x="0" y="270440"/>
                    <a:pt x="0" y="239253"/>
                  </a:cubicBezTo>
                  <a:lnTo>
                    <a:pt x="0" y="56470"/>
                  </a:lnTo>
                  <a:cubicBezTo>
                    <a:pt x="0" y="25282"/>
                    <a:pt x="25282" y="0"/>
                    <a:pt x="56470" y="0"/>
                  </a:cubicBezTo>
                  <a:close/>
                </a:path>
              </a:pathLst>
            </a:custGeom>
            <a:solidFill>
              <a:srgbClr val="FFFFFF"/>
            </a:solidFill>
          </p:spPr>
          <p:txBody>
            <a:bodyPr/>
            <a:lstStyle/>
            <a:p>
              <a:endParaRPr lang="en-US"/>
            </a:p>
          </p:txBody>
        </p:sp>
        <p:sp>
          <p:nvSpPr>
            <p:cNvPr id="39" name="TextBox 5">
              <a:extLst>
                <a:ext uri="{FF2B5EF4-FFF2-40B4-BE49-F238E27FC236}">
                  <a16:creationId xmlns:a16="http://schemas.microsoft.com/office/drawing/2014/main" id="{6A54CB40-13FA-4E80-A27D-EDB02C572E38}"/>
                </a:ext>
              </a:extLst>
            </p:cNvPr>
            <p:cNvSpPr txBox="1"/>
            <p:nvPr/>
          </p:nvSpPr>
          <p:spPr>
            <a:xfrm>
              <a:off x="0" y="-47625"/>
              <a:ext cx="1841521" cy="343347"/>
            </a:xfrm>
            <a:prstGeom prst="rect">
              <a:avLst/>
            </a:prstGeom>
          </p:spPr>
          <p:txBody>
            <a:bodyPr lIns="50800" tIns="50800" rIns="50800" bIns="50800" rtlCol="0" anchor="ctr"/>
            <a:lstStyle/>
            <a:p>
              <a:pPr algn="ctr">
                <a:lnSpc>
                  <a:spcPts val="3499"/>
                </a:lnSpc>
              </a:pPr>
              <a:endParaRPr/>
            </a:p>
          </p:txBody>
        </p:sp>
      </p:grpSp>
      <p:sp>
        <p:nvSpPr>
          <p:cNvPr id="40" name="TextBox 6">
            <a:extLst>
              <a:ext uri="{FF2B5EF4-FFF2-40B4-BE49-F238E27FC236}">
                <a16:creationId xmlns:a16="http://schemas.microsoft.com/office/drawing/2014/main" id="{528479D0-4C72-4614-AF28-A7E45CC5C542}"/>
              </a:ext>
            </a:extLst>
          </p:cNvPr>
          <p:cNvSpPr txBox="1"/>
          <p:nvPr/>
        </p:nvSpPr>
        <p:spPr>
          <a:xfrm>
            <a:off x="465586" y="455790"/>
            <a:ext cx="9973814" cy="546432"/>
          </a:xfrm>
          <a:prstGeom prst="rect">
            <a:avLst/>
          </a:prstGeom>
        </p:spPr>
        <p:txBody>
          <a:bodyPr wrap="square" lIns="0" tIns="0" rIns="0" bIns="0" rtlCol="0" anchor="t">
            <a:spAutoFit/>
          </a:bodyPr>
          <a:lstStyle/>
          <a:p>
            <a:pPr algn="l">
              <a:lnSpc>
                <a:spcPts val="4629"/>
              </a:lnSpc>
            </a:pPr>
            <a:r>
              <a:rPr lang="vi-VN" sz="3306" b="1" dirty="0">
                <a:solidFill>
                  <a:srgbClr val="090909"/>
                </a:solidFill>
                <a:latin typeface="Roboto Bold"/>
                <a:ea typeface="Roboto Bold"/>
                <a:cs typeface="Roboto Bold"/>
                <a:sym typeface="Roboto Bold"/>
              </a:rPr>
              <a:t>VI. TỐI ƯU MÔ HÌNH VỚI DATA WAREHOUSE</a:t>
            </a:r>
          </a:p>
        </p:txBody>
      </p:sp>
      <p:sp>
        <p:nvSpPr>
          <p:cNvPr id="44" name="TextBox 9">
            <a:extLst>
              <a:ext uri="{FF2B5EF4-FFF2-40B4-BE49-F238E27FC236}">
                <a16:creationId xmlns:a16="http://schemas.microsoft.com/office/drawing/2014/main" id="{5E37A4FC-4B47-4CF5-B799-39A40460D794}"/>
              </a:ext>
            </a:extLst>
          </p:cNvPr>
          <p:cNvSpPr txBox="1"/>
          <p:nvPr/>
        </p:nvSpPr>
        <p:spPr>
          <a:xfrm>
            <a:off x="749122" y="2219459"/>
            <a:ext cx="9956229" cy="3693319"/>
          </a:xfrm>
          <a:prstGeom prst="rect">
            <a:avLst/>
          </a:prstGeom>
        </p:spPr>
        <p:txBody>
          <a:bodyPr wrap="square" lIns="0" tIns="0" rIns="0" bIns="0" rtlCol="0" anchor="t">
            <a:spAutoFit/>
          </a:bodyPr>
          <a:lstStyle/>
          <a:p>
            <a:pPr algn="l"/>
            <a:r>
              <a:rPr lang="en-US" sz="6000" dirty="0" err="1">
                <a:solidFill>
                  <a:srgbClr val="090909"/>
                </a:solidFill>
                <a:latin typeface="Roboto"/>
                <a:ea typeface="Roboto"/>
                <a:cs typeface="Roboto"/>
                <a:sym typeface="Roboto"/>
              </a:rPr>
              <a:t>Để</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tối</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ưu</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được</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mô</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hình</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hóa</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với</a:t>
            </a:r>
            <a:r>
              <a:rPr lang="en-US" sz="6000" dirty="0">
                <a:solidFill>
                  <a:srgbClr val="090909"/>
                </a:solidFill>
                <a:latin typeface="Roboto"/>
                <a:ea typeface="Roboto"/>
                <a:cs typeface="Roboto"/>
                <a:sym typeface="Roboto"/>
              </a:rPr>
              <a:t> DATA WAREHOUSE ta </a:t>
            </a:r>
            <a:r>
              <a:rPr lang="en-US" sz="6000" dirty="0" err="1">
                <a:solidFill>
                  <a:srgbClr val="090909"/>
                </a:solidFill>
                <a:latin typeface="Roboto"/>
                <a:ea typeface="Roboto"/>
                <a:cs typeface="Roboto"/>
                <a:sym typeface="Roboto"/>
              </a:rPr>
              <a:t>sẽ</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lấy</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dữ</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liệu</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từ</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PostgresSQL</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vào</a:t>
            </a:r>
            <a:r>
              <a:rPr lang="en-US" sz="6000" dirty="0">
                <a:solidFill>
                  <a:srgbClr val="090909"/>
                </a:solidFill>
                <a:latin typeface="Roboto"/>
                <a:ea typeface="Roboto"/>
                <a:cs typeface="Roboto"/>
                <a:sym typeface="Roboto"/>
              </a:rPr>
              <a:t> SQL Server</a:t>
            </a:r>
          </a:p>
        </p:txBody>
      </p:sp>
      <p:pic>
        <p:nvPicPr>
          <p:cNvPr id="45" name="Picture 44" descr="A screenshot of a computer program&#10;&#10;Description automatically generated">
            <a:extLst>
              <a:ext uri="{FF2B5EF4-FFF2-40B4-BE49-F238E27FC236}">
                <a16:creationId xmlns:a16="http://schemas.microsoft.com/office/drawing/2014/main" id="{901FE528-1AF0-47B8-AF19-52D5835AE49B}"/>
              </a:ext>
            </a:extLst>
          </p:cNvPr>
          <p:cNvPicPr>
            <a:picLocks noChangeAspect="1"/>
          </p:cNvPicPr>
          <p:nvPr/>
        </p:nvPicPr>
        <p:blipFill>
          <a:blip r:embed="rId2"/>
          <a:stretch>
            <a:fillRect/>
          </a:stretch>
        </p:blipFill>
        <p:spPr>
          <a:xfrm>
            <a:off x="526447" y="1578718"/>
            <a:ext cx="17073292" cy="8353362"/>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D2E21C2F-4B47-455F-AB47-8BF70B2E9EF9}"/>
              </a:ext>
            </a:extLst>
          </p:cNvPr>
          <p:cNvPicPr>
            <a:picLocks noChangeAspect="1"/>
          </p:cNvPicPr>
          <p:nvPr/>
        </p:nvPicPr>
        <p:blipFill>
          <a:blip r:embed="rId3"/>
          <a:stretch>
            <a:fillRect/>
          </a:stretch>
        </p:blipFill>
        <p:spPr>
          <a:xfrm>
            <a:off x="488953" y="1543622"/>
            <a:ext cx="16183182" cy="8353362"/>
          </a:xfrm>
          <a:prstGeom prst="rect">
            <a:avLst/>
          </a:prstGeom>
        </p:spPr>
      </p:pic>
      <p:grpSp>
        <p:nvGrpSpPr>
          <p:cNvPr id="61" name="Group 5">
            <a:extLst>
              <a:ext uri="{FF2B5EF4-FFF2-40B4-BE49-F238E27FC236}">
                <a16:creationId xmlns:a16="http://schemas.microsoft.com/office/drawing/2014/main" id="{76A4B021-E78D-47D7-8356-1B224698ADB7}"/>
              </a:ext>
            </a:extLst>
          </p:cNvPr>
          <p:cNvGrpSpPr/>
          <p:nvPr/>
        </p:nvGrpSpPr>
        <p:grpSpPr>
          <a:xfrm>
            <a:off x="131134" y="1591980"/>
            <a:ext cx="17073292" cy="2468694"/>
            <a:chOff x="0" y="-47625"/>
            <a:chExt cx="4490830" cy="1949380"/>
          </a:xfrm>
        </p:grpSpPr>
        <p:sp>
          <p:nvSpPr>
            <p:cNvPr id="62" name="Freeform 6">
              <a:extLst>
                <a:ext uri="{FF2B5EF4-FFF2-40B4-BE49-F238E27FC236}">
                  <a16:creationId xmlns:a16="http://schemas.microsoft.com/office/drawing/2014/main" id="{18A5B2AC-6F91-4B5E-B1C6-897DA0922E3B}"/>
                </a:ext>
              </a:extLst>
            </p:cNvPr>
            <p:cNvSpPr/>
            <p:nvPr/>
          </p:nvSpPr>
          <p:spPr>
            <a:xfrm>
              <a:off x="114387" y="-12142"/>
              <a:ext cx="4376443" cy="1901755"/>
            </a:xfrm>
            <a:custGeom>
              <a:avLst/>
              <a:gdLst/>
              <a:ahLst/>
              <a:cxnLst/>
              <a:rect l="l" t="t" r="r" b="b"/>
              <a:pathLst>
                <a:path w="4376443" h="1901755">
                  <a:moveTo>
                    <a:pt x="23761" y="0"/>
                  </a:moveTo>
                  <a:lnTo>
                    <a:pt x="4352681" y="0"/>
                  </a:lnTo>
                  <a:cubicBezTo>
                    <a:pt x="4365804" y="0"/>
                    <a:pt x="4376443" y="10638"/>
                    <a:pt x="4376443" y="23761"/>
                  </a:cubicBezTo>
                  <a:lnTo>
                    <a:pt x="4376443" y="1877993"/>
                  </a:lnTo>
                  <a:cubicBezTo>
                    <a:pt x="4376443" y="1884295"/>
                    <a:pt x="4373939" y="1890339"/>
                    <a:pt x="4369483" y="1894795"/>
                  </a:cubicBezTo>
                  <a:cubicBezTo>
                    <a:pt x="4365027" y="1899251"/>
                    <a:pt x="4358983" y="1901755"/>
                    <a:pt x="4352681" y="1901755"/>
                  </a:cubicBezTo>
                  <a:lnTo>
                    <a:pt x="23761" y="1901755"/>
                  </a:lnTo>
                  <a:cubicBezTo>
                    <a:pt x="17459" y="1901755"/>
                    <a:pt x="11416" y="1899251"/>
                    <a:pt x="6960" y="1894795"/>
                  </a:cubicBezTo>
                  <a:cubicBezTo>
                    <a:pt x="2503" y="1890339"/>
                    <a:pt x="0" y="1884295"/>
                    <a:pt x="0" y="1877993"/>
                  </a:cubicBezTo>
                  <a:lnTo>
                    <a:pt x="0" y="23761"/>
                  </a:lnTo>
                  <a:cubicBezTo>
                    <a:pt x="0" y="17459"/>
                    <a:pt x="2503" y="11416"/>
                    <a:pt x="6960" y="6960"/>
                  </a:cubicBezTo>
                  <a:cubicBezTo>
                    <a:pt x="11416" y="2503"/>
                    <a:pt x="17459" y="0"/>
                    <a:pt x="23761" y="0"/>
                  </a:cubicBezTo>
                  <a:close/>
                </a:path>
              </a:pathLst>
            </a:custGeom>
            <a:solidFill>
              <a:srgbClr val="FFFFFF"/>
            </a:solidFill>
          </p:spPr>
          <p:txBody>
            <a:bodyPr/>
            <a:lstStyle/>
            <a:p>
              <a:endParaRPr lang="en-US"/>
            </a:p>
          </p:txBody>
        </p:sp>
        <p:sp>
          <p:nvSpPr>
            <p:cNvPr id="63" name="TextBox 7">
              <a:extLst>
                <a:ext uri="{FF2B5EF4-FFF2-40B4-BE49-F238E27FC236}">
                  <a16:creationId xmlns:a16="http://schemas.microsoft.com/office/drawing/2014/main" id="{3C9D98CA-B138-4447-AA49-DD443A698232}"/>
                </a:ext>
              </a:extLst>
            </p:cNvPr>
            <p:cNvSpPr txBox="1"/>
            <p:nvPr/>
          </p:nvSpPr>
          <p:spPr>
            <a:xfrm>
              <a:off x="0" y="-47625"/>
              <a:ext cx="4376442" cy="1949380"/>
            </a:xfrm>
            <a:prstGeom prst="rect">
              <a:avLst/>
            </a:prstGeom>
          </p:spPr>
          <p:txBody>
            <a:bodyPr lIns="50800" tIns="50800" rIns="50800" bIns="50800" rtlCol="0" anchor="ctr"/>
            <a:lstStyle/>
            <a:p>
              <a:pPr algn="ctr">
                <a:lnSpc>
                  <a:spcPts val="3499"/>
                </a:lnSpc>
              </a:pPr>
              <a:endParaRPr/>
            </a:p>
          </p:txBody>
        </p:sp>
      </p:grpSp>
      <p:grpSp>
        <p:nvGrpSpPr>
          <p:cNvPr id="64" name="Group 5">
            <a:extLst>
              <a:ext uri="{FF2B5EF4-FFF2-40B4-BE49-F238E27FC236}">
                <a16:creationId xmlns:a16="http://schemas.microsoft.com/office/drawing/2014/main" id="{422AD2C5-1483-42BA-9970-22D2B4AB4735}"/>
              </a:ext>
            </a:extLst>
          </p:cNvPr>
          <p:cNvGrpSpPr/>
          <p:nvPr/>
        </p:nvGrpSpPr>
        <p:grpSpPr>
          <a:xfrm>
            <a:off x="-3041817" y="12565174"/>
            <a:ext cx="10441240" cy="4736201"/>
            <a:chOff x="0" y="-47625"/>
            <a:chExt cx="4490830" cy="1949380"/>
          </a:xfrm>
        </p:grpSpPr>
        <p:sp>
          <p:nvSpPr>
            <p:cNvPr id="65" name="Freeform 6">
              <a:extLst>
                <a:ext uri="{FF2B5EF4-FFF2-40B4-BE49-F238E27FC236}">
                  <a16:creationId xmlns:a16="http://schemas.microsoft.com/office/drawing/2014/main" id="{5E5507A4-3CD4-4A38-9A9A-D9C1C55B1BF0}"/>
                </a:ext>
              </a:extLst>
            </p:cNvPr>
            <p:cNvSpPr/>
            <p:nvPr/>
          </p:nvSpPr>
          <p:spPr>
            <a:xfrm>
              <a:off x="114387" y="-12142"/>
              <a:ext cx="4376443" cy="1901755"/>
            </a:xfrm>
            <a:custGeom>
              <a:avLst/>
              <a:gdLst/>
              <a:ahLst/>
              <a:cxnLst/>
              <a:rect l="l" t="t" r="r" b="b"/>
              <a:pathLst>
                <a:path w="4376443" h="1901755">
                  <a:moveTo>
                    <a:pt x="23761" y="0"/>
                  </a:moveTo>
                  <a:lnTo>
                    <a:pt x="4352681" y="0"/>
                  </a:lnTo>
                  <a:cubicBezTo>
                    <a:pt x="4365804" y="0"/>
                    <a:pt x="4376443" y="10638"/>
                    <a:pt x="4376443" y="23761"/>
                  </a:cubicBezTo>
                  <a:lnTo>
                    <a:pt x="4376443" y="1877993"/>
                  </a:lnTo>
                  <a:cubicBezTo>
                    <a:pt x="4376443" y="1884295"/>
                    <a:pt x="4373939" y="1890339"/>
                    <a:pt x="4369483" y="1894795"/>
                  </a:cubicBezTo>
                  <a:cubicBezTo>
                    <a:pt x="4365027" y="1899251"/>
                    <a:pt x="4358983" y="1901755"/>
                    <a:pt x="4352681" y="1901755"/>
                  </a:cubicBezTo>
                  <a:lnTo>
                    <a:pt x="23761" y="1901755"/>
                  </a:lnTo>
                  <a:cubicBezTo>
                    <a:pt x="17459" y="1901755"/>
                    <a:pt x="11416" y="1899251"/>
                    <a:pt x="6960" y="1894795"/>
                  </a:cubicBezTo>
                  <a:cubicBezTo>
                    <a:pt x="2503" y="1890339"/>
                    <a:pt x="0" y="1884295"/>
                    <a:pt x="0" y="1877993"/>
                  </a:cubicBezTo>
                  <a:lnTo>
                    <a:pt x="0" y="23761"/>
                  </a:lnTo>
                  <a:cubicBezTo>
                    <a:pt x="0" y="17459"/>
                    <a:pt x="2503" y="11416"/>
                    <a:pt x="6960" y="6960"/>
                  </a:cubicBezTo>
                  <a:cubicBezTo>
                    <a:pt x="11416" y="2503"/>
                    <a:pt x="17459" y="0"/>
                    <a:pt x="23761" y="0"/>
                  </a:cubicBezTo>
                  <a:close/>
                </a:path>
              </a:pathLst>
            </a:custGeom>
            <a:solidFill>
              <a:srgbClr val="FFFFFF"/>
            </a:solidFill>
          </p:spPr>
          <p:txBody>
            <a:bodyPr/>
            <a:lstStyle/>
            <a:p>
              <a:endParaRPr lang="en-US"/>
            </a:p>
          </p:txBody>
        </p:sp>
        <p:sp>
          <p:nvSpPr>
            <p:cNvPr id="66" name="TextBox 7">
              <a:extLst>
                <a:ext uri="{FF2B5EF4-FFF2-40B4-BE49-F238E27FC236}">
                  <a16:creationId xmlns:a16="http://schemas.microsoft.com/office/drawing/2014/main" id="{44F99B4B-E078-4494-B1E6-A7E125AB16BB}"/>
                </a:ext>
              </a:extLst>
            </p:cNvPr>
            <p:cNvSpPr txBox="1"/>
            <p:nvPr/>
          </p:nvSpPr>
          <p:spPr>
            <a:xfrm>
              <a:off x="0" y="-47625"/>
              <a:ext cx="4376442" cy="1949380"/>
            </a:xfrm>
            <a:prstGeom prst="rect">
              <a:avLst/>
            </a:prstGeom>
          </p:spPr>
          <p:txBody>
            <a:bodyPr lIns="50800" tIns="50800" rIns="50800" bIns="50800" rtlCol="0" anchor="ctr"/>
            <a:lstStyle/>
            <a:p>
              <a:pPr algn="ctr">
                <a:lnSpc>
                  <a:spcPts val="3499"/>
                </a:lnSpc>
              </a:pPr>
              <a:endParaRPr/>
            </a:p>
          </p:txBody>
        </p:sp>
      </p:grpSp>
      <p:grpSp>
        <p:nvGrpSpPr>
          <p:cNvPr id="67" name="Group 5">
            <a:extLst>
              <a:ext uri="{FF2B5EF4-FFF2-40B4-BE49-F238E27FC236}">
                <a16:creationId xmlns:a16="http://schemas.microsoft.com/office/drawing/2014/main" id="{4BCB3933-6DE5-42D0-8036-B3858668419D}"/>
              </a:ext>
            </a:extLst>
          </p:cNvPr>
          <p:cNvGrpSpPr/>
          <p:nvPr/>
        </p:nvGrpSpPr>
        <p:grpSpPr>
          <a:xfrm>
            <a:off x="17166822" y="10840896"/>
            <a:ext cx="10441240" cy="4736201"/>
            <a:chOff x="0" y="-47625"/>
            <a:chExt cx="4490830" cy="1949380"/>
          </a:xfrm>
        </p:grpSpPr>
        <p:sp>
          <p:nvSpPr>
            <p:cNvPr id="68" name="Freeform 6">
              <a:extLst>
                <a:ext uri="{FF2B5EF4-FFF2-40B4-BE49-F238E27FC236}">
                  <a16:creationId xmlns:a16="http://schemas.microsoft.com/office/drawing/2014/main" id="{5A6F4AFD-5FBF-4053-B3BD-85E839806BB5}"/>
                </a:ext>
              </a:extLst>
            </p:cNvPr>
            <p:cNvSpPr/>
            <p:nvPr/>
          </p:nvSpPr>
          <p:spPr>
            <a:xfrm>
              <a:off x="114387" y="-12142"/>
              <a:ext cx="4376443" cy="1901755"/>
            </a:xfrm>
            <a:custGeom>
              <a:avLst/>
              <a:gdLst/>
              <a:ahLst/>
              <a:cxnLst/>
              <a:rect l="l" t="t" r="r" b="b"/>
              <a:pathLst>
                <a:path w="4376443" h="1901755">
                  <a:moveTo>
                    <a:pt x="23761" y="0"/>
                  </a:moveTo>
                  <a:lnTo>
                    <a:pt x="4352681" y="0"/>
                  </a:lnTo>
                  <a:cubicBezTo>
                    <a:pt x="4365804" y="0"/>
                    <a:pt x="4376443" y="10638"/>
                    <a:pt x="4376443" y="23761"/>
                  </a:cubicBezTo>
                  <a:lnTo>
                    <a:pt x="4376443" y="1877993"/>
                  </a:lnTo>
                  <a:cubicBezTo>
                    <a:pt x="4376443" y="1884295"/>
                    <a:pt x="4373939" y="1890339"/>
                    <a:pt x="4369483" y="1894795"/>
                  </a:cubicBezTo>
                  <a:cubicBezTo>
                    <a:pt x="4365027" y="1899251"/>
                    <a:pt x="4358983" y="1901755"/>
                    <a:pt x="4352681" y="1901755"/>
                  </a:cubicBezTo>
                  <a:lnTo>
                    <a:pt x="23761" y="1901755"/>
                  </a:lnTo>
                  <a:cubicBezTo>
                    <a:pt x="17459" y="1901755"/>
                    <a:pt x="11416" y="1899251"/>
                    <a:pt x="6960" y="1894795"/>
                  </a:cubicBezTo>
                  <a:cubicBezTo>
                    <a:pt x="2503" y="1890339"/>
                    <a:pt x="0" y="1884295"/>
                    <a:pt x="0" y="1877993"/>
                  </a:cubicBezTo>
                  <a:lnTo>
                    <a:pt x="0" y="23761"/>
                  </a:lnTo>
                  <a:cubicBezTo>
                    <a:pt x="0" y="17459"/>
                    <a:pt x="2503" y="11416"/>
                    <a:pt x="6960" y="6960"/>
                  </a:cubicBezTo>
                  <a:cubicBezTo>
                    <a:pt x="11416" y="2503"/>
                    <a:pt x="17459" y="0"/>
                    <a:pt x="23761" y="0"/>
                  </a:cubicBezTo>
                  <a:close/>
                </a:path>
              </a:pathLst>
            </a:custGeom>
            <a:solidFill>
              <a:srgbClr val="FFFFFF"/>
            </a:solidFill>
          </p:spPr>
          <p:txBody>
            <a:bodyPr/>
            <a:lstStyle/>
            <a:p>
              <a:endParaRPr lang="en-US"/>
            </a:p>
          </p:txBody>
        </p:sp>
        <p:sp>
          <p:nvSpPr>
            <p:cNvPr id="69" name="TextBox 7">
              <a:extLst>
                <a:ext uri="{FF2B5EF4-FFF2-40B4-BE49-F238E27FC236}">
                  <a16:creationId xmlns:a16="http://schemas.microsoft.com/office/drawing/2014/main" id="{E105A1F5-0E97-4309-AB70-5413B26DD59F}"/>
                </a:ext>
              </a:extLst>
            </p:cNvPr>
            <p:cNvSpPr txBox="1"/>
            <p:nvPr/>
          </p:nvSpPr>
          <p:spPr>
            <a:xfrm>
              <a:off x="0" y="-47625"/>
              <a:ext cx="4376442" cy="1949380"/>
            </a:xfrm>
            <a:prstGeom prst="rect">
              <a:avLst/>
            </a:prstGeom>
          </p:spPr>
          <p:txBody>
            <a:bodyPr lIns="50800" tIns="50800" rIns="50800" bIns="50800" rtlCol="0" anchor="ctr"/>
            <a:lstStyle/>
            <a:p>
              <a:pPr algn="ctr">
                <a:lnSpc>
                  <a:spcPts val="3499"/>
                </a:lnSpc>
              </a:pPr>
              <a:endParaRPr/>
            </a:p>
          </p:txBody>
        </p:sp>
      </p:grpSp>
      <p:sp>
        <p:nvSpPr>
          <p:cNvPr id="53" name="TextBox 9">
            <a:extLst>
              <a:ext uri="{FF2B5EF4-FFF2-40B4-BE49-F238E27FC236}">
                <a16:creationId xmlns:a16="http://schemas.microsoft.com/office/drawing/2014/main" id="{9DB409C2-4D1C-413E-BFDC-47C935C684DA}"/>
              </a:ext>
            </a:extLst>
          </p:cNvPr>
          <p:cNvSpPr txBox="1"/>
          <p:nvPr/>
        </p:nvSpPr>
        <p:spPr>
          <a:xfrm>
            <a:off x="653972" y="1823752"/>
            <a:ext cx="17502893" cy="1846659"/>
          </a:xfrm>
          <a:prstGeom prst="rect">
            <a:avLst/>
          </a:prstGeom>
        </p:spPr>
        <p:txBody>
          <a:bodyPr wrap="square" lIns="0" tIns="0" rIns="0" bIns="0" rtlCol="0" anchor="t">
            <a:spAutoFit/>
          </a:bodyPr>
          <a:lstStyle/>
          <a:p>
            <a:pPr algn="l"/>
            <a:r>
              <a:rPr lang="en-US" sz="6000" dirty="0" err="1">
                <a:solidFill>
                  <a:srgbClr val="090909"/>
                </a:solidFill>
                <a:latin typeface="Roboto"/>
                <a:ea typeface="Roboto"/>
                <a:cs typeface="Roboto"/>
                <a:sym typeface="Roboto"/>
              </a:rPr>
              <a:t>Dựa</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vào</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bài</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toán</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phân</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tích</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dữ</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liệu</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và</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tạo</a:t>
            </a:r>
            <a:r>
              <a:rPr lang="en-US" sz="6000" dirty="0">
                <a:solidFill>
                  <a:srgbClr val="090909"/>
                </a:solidFill>
                <a:latin typeface="Roboto"/>
                <a:ea typeface="Roboto"/>
                <a:cs typeface="Roboto"/>
                <a:sym typeface="Roboto"/>
              </a:rPr>
              <a:t> Data Warehouse </a:t>
            </a:r>
            <a:r>
              <a:rPr lang="en-US" sz="6000" dirty="0" err="1">
                <a:solidFill>
                  <a:srgbClr val="090909"/>
                </a:solidFill>
                <a:latin typeface="Roboto"/>
                <a:ea typeface="Roboto"/>
                <a:cs typeface="Roboto"/>
                <a:sym typeface="Roboto"/>
              </a:rPr>
              <a:t>theo</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mô</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hình</a:t>
            </a:r>
            <a:r>
              <a:rPr lang="en-US" sz="6000" dirty="0">
                <a:solidFill>
                  <a:srgbClr val="090909"/>
                </a:solidFill>
                <a:latin typeface="Roboto"/>
                <a:ea typeface="Roboto"/>
                <a:cs typeface="Roboto"/>
                <a:sym typeface="Roboto"/>
              </a:rPr>
              <a:t> Star Schema</a:t>
            </a:r>
          </a:p>
        </p:txBody>
      </p:sp>
      <p:pic>
        <p:nvPicPr>
          <p:cNvPr id="54" name="Picture 53" descr="A screenshot of a computer&#10;&#10;Description automatically generated">
            <a:extLst>
              <a:ext uri="{FF2B5EF4-FFF2-40B4-BE49-F238E27FC236}">
                <a16:creationId xmlns:a16="http://schemas.microsoft.com/office/drawing/2014/main" id="{C9AD5574-FBA1-4957-BFD9-1E81ACF7553F}"/>
              </a:ext>
            </a:extLst>
          </p:cNvPr>
          <p:cNvPicPr>
            <a:picLocks noChangeAspect="1"/>
          </p:cNvPicPr>
          <p:nvPr/>
        </p:nvPicPr>
        <p:blipFill>
          <a:blip r:embed="rId4"/>
          <a:stretch>
            <a:fillRect/>
          </a:stretch>
        </p:blipFill>
        <p:spPr>
          <a:xfrm>
            <a:off x="2373233" y="3599325"/>
            <a:ext cx="12414622" cy="6355857"/>
          </a:xfrm>
          <a:prstGeom prst="rect">
            <a:avLst/>
          </a:prstGeom>
        </p:spPr>
      </p:pic>
      <p:sp>
        <p:nvSpPr>
          <p:cNvPr id="57" name="TextBox 9">
            <a:extLst>
              <a:ext uri="{FF2B5EF4-FFF2-40B4-BE49-F238E27FC236}">
                <a16:creationId xmlns:a16="http://schemas.microsoft.com/office/drawing/2014/main" id="{9D9546CF-01A7-49E0-9B52-B0A4E1DFC865}"/>
              </a:ext>
            </a:extLst>
          </p:cNvPr>
          <p:cNvSpPr txBox="1"/>
          <p:nvPr/>
        </p:nvSpPr>
        <p:spPr>
          <a:xfrm>
            <a:off x="653972" y="1795069"/>
            <a:ext cx="18592799" cy="923330"/>
          </a:xfrm>
          <a:prstGeom prst="rect">
            <a:avLst/>
          </a:prstGeom>
        </p:spPr>
        <p:txBody>
          <a:bodyPr wrap="square" lIns="0" tIns="0" rIns="0" bIns="0" rtlCol="0" anchor="t">
            <a:spAutoFit/>
          </a:bodyPr>
          <a:lstStyle/>
          <a:p>
            <a:pPr algn="l"/>
            <a:r>
              <a:rPr lang="en-US" sz="6000" dirty="0" err="1">
                <a:solidFill>
                  <a:srgbClr val="090909"/>
                </a:solidFill>
                <a:latin typeface="Roboto"/>
                <a:ea typeface="Roboto"/>
                <a:cs typeface="Roboto"/>
                <a:sym typeface="Roboto"/>
              </a:rPr>
              <a:t>Tạo</a:t>
            </a:r>
            <a:r>
              <a:rPr lang="en-US" sz="6000" dirty="0">
                <a:solidFill>
                  <a:srgbClr val="090909"/>
                </a:solidFill>
                <a:latin typeface="Roboto"/>
                <a:ea typeface="Roboto"/>
                <a:cs typeface="Roboto"/>
                <a:sym typeface="Roboto"/>
              </a:rPr>
              <a:t> Cube </a:t>
            </a:r>
            <a:r>
              <a:rPr lang="en-US" sz="6000" dirty="0" err="1">
                <a:solidFill>
                  <a:srgbClr val="090909"/>
                </a:solidFill>
                <a:latin typeface="Roboto"/>
                <a:ea typeface="Roboto"/>
                <a:cs typeface="Roboto"/>
                <a:sym typeface="Roboto"/>
              </a:rPr>
              <a:t>với</a:t>
            </a:r>
            <a:r>
              <a:rPr lang="en-US" sz="6000" dirty="0">
                <a:solidFill>
                  <a:srgbClr val="090909"/>
                </a:solidFill>
                <a:latin typeface="Roboto"/>
                <a:ea typeface="Roboto"/>
                <a:cs typeface="Roboto"/>
                <a:sym typeface="Roboto"/>
              </a:rPr>
              <a:t> MS Visual Studio with SSAS plugin</a:t>
            </a:r>
          </a:p>
        </p:txBody>
      </p:sp>
      <p:pic>
        <p:nvPicPr>
          <p:cNvPr id="59" name="Picture 58" descr="A screenshot of a computer&#10;&#10;Description automatically generated">
            <a:extLst>
              <a:ext uri="{FF2B5EF4-FFF2-40B4-BE49-F238E27FC236}">
                <a16:creationId xmlns:a16="http://schemas.microsoft.com/office/drawing/2014/main" id="{C5939398-F711-4D0C-9EDC-8F50E3156B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832148" y="2811298"/>
            <a:ext cx="12632123" cy="7154378"/>
          </a:xfrm>
          <a:prstGeom prst="rect">
            <a:avLst/>
          </a:prstGeom>
          <a:noFill/>
          <a:ln>
            <a:noFill/>
          </a:ln>
        </p:spPr>
      </p:pic>
      <p:sp>
        <p:nvSpPr>
          <p:cNvPr id="58" name="TextBox 9">
            <a:extLst>
              <a:ext uri="{FF2B5EF4-FFF2-40B4-BE49-F238E27FC236}">
                <a16:creationId xmlns:a16="http://schemas.microsoft.com/office/drawing/2014/main" id="{DDB7DFE1-BF44-47E3-82F9-C4105854CDD4}"/>
              </a:ext>
            </a:extLst>
          </p:cNvPr>
          <p:cNvSpPr txBox="1"/>
          <p:nvPr/>
        </p:nvSpPr>
        <p:spPr>
          <a:xfrm>
            <a:off x="947692" y="1813258"/>
            <a:ext cx="16344694" cy="923330"/>
          </a:xfrm>
          <a:prstGeom prst="rect">
            <a:avLst/>
          </a:prstGeom>
        </p:spPr>
        <p:txBody>
          <a:bodyPr wrap="square" lIns="0" tIns="0" rIns="0" bIns="0" rtlCol="0" anchor="t">
            <a:spAutoFit/>
          </a:bodyPr>
          <a:lstStyle/>
          <a:p>
            <a:pPr algn="l"/>
            <a:r>
              <a:rPr lang="en-US" sz="6000" dirty="0" err="1">
                <a:solidFill>
                  <a:srgbClr val="090909"/>
                </a:solidFill>
                <a:latin typeface="Roboto"/>
                <a:ea typeface="Roboto"/>
                <a:cs typeface="Roboto"/>
                <a:sym typeface="Roboto"/>
              </a:rPr>
              <a:t>Chọn</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các</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yếu</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tố</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cần</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thiết</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để</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biểu</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diễn</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bài</a:t>
            </a:r>
            <a:r>
              <a:rPr lang="en-US" sz="6000" dirty="0">
                <a:solidFill>
                  <a:srgbClr val="090909"/>
                </a:solidFill>
                <a:latin typeface="Roboto"/>
                <a:ea typeface="Roboto"/>
                <a:cs typeface="Roboto"/>
                <a:sym typeface="Roboto"/>
              </a:rPr>
              <a:t> </a:t>
            </a:r>
            <a:r>
              <a:rPr lang="en-US" sz="6000" dirty="0" err="1">
                <a:solidFill>
                  <a:srgbClr val="090909"/>
                </a:solidFill>
                <a:latin typeface="Roboto"/>
                <a:ea typeface="Roboto"/>
                <a:cs typeface="Roboto"/>
                <a:sym typeface="Roboto"/>
              </a:rPr>
              <a:t>toán</a:t>
            </a:r>
            <a:endParaRPr lang="en-US" sz="6000" dirty="0">
              <a:solidFill>
                <a:srgbClr val="090909"/>
              </a:solidFill>
              <a:latin typeface="Roboto"/>
              <a:ea typeface="Roboto"/>
              <a:cs typeface="Roboto"/>
              <a:sym typeface="Roboto"/>
            </a:endParaRPr>
          </a:p>
        </p:txBody>
      </p:sp>
      <p:pic>
        <p:nvPicPr>
          <p:cNvPr id="60" name="Picture 59" descr="A screenshot of a computer&#10;&#10;Description automatically generated">
            <a:extLst>
              <a:ext uri="{FF2B5EF4-FFF2-40B4-BE49-F238E27FC236}">
                <a16:creationId xmlns:a16="http://schemas.microsoft.com/office/drawing/2014/main" id="{C205D755-E871-4162-A35D-B1205269A932}"/>
              </a:ext>
            </a:extLst>
          </p:cNvPr>
          <p:cNvPicPr>
            <a:picLocks noChangeAspect="1"/>
          </p:cNvPicPr>
          <p:nvPr/>
        </p:nvPicPr>
        <p:blipFill>
          <a:blip r:embed="rId6"/>
          <a:stretch>
            <a:fillRect/>
          </a:stretch>
        </p:blipFill>
        <p:spPr>
          <a:xfrm>
            <a:off x="3001151" y="2822797"/>
            <a:ext cx="12201802" cy="7197252"/>
          </a:xfrm>
          <a:prstGeom prst="rect">
            <a:avLst/>
          </a:prstGeom>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xit" presetSubtype="10" fill="hold" nodeType="clickEffect">
                                  <p:stCondLst>
                                    <p:cond delay="0"/>
                                  </p:stCondLst>
                                  <p:childTnLst>
                                    <p:animEffect transition="out" filter="randombar(horizontal)">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randombar(horizontal)">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49"/>
                                        </p:tgtEl>
                                      </p:cBhvr>
                                    </p:animEffect>
                                    <p:set>
                                      <p:cBhvr>
                                        <p:cTn id="31" dur="1" fill="hold">
                                          <p:stCondLst>
                                            <p:cond delay="499"/>
                                          </p:stCondLst>
                                        </p:cTn>
                                        <p:tgtEl>
                                          <p:spTgt spid="49"/>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44"/>
                                        </p:tgtEl>
                                      </p:cBhvr>
                                    </p:animEffect>
                                    <p:set>
                                      <p:cBhvr>
                                        <p:cTn id="34" dur="1" fill="hold">
                                          <p:stCondLst>
                                            <p:cond delay="499"/>
                                          </p:stCondLst>
                                        </p:cTn>
                                        <p:tgtEl>
                                          <p:spTgt spid="44"/>
                                        </p:tgtEl>
                                        <p:attrNameLst>
                                          <p:attrName>style.visibility</p:attrName>
                                        </p:attrNameLst>
                                      </p:cBhvr>
                                      <p:to>
                                        <p:strVal val="hidden"/>
                                      </p:to>
                                    </p:set>
                                  </p:childTnLst>
                                </p:cTn>
                              </p:par>
                              <p:par>
                                <p:cTn id="35" presetID="22" presetClass="exit" presetSubtype="4" fill="hold" nodeType="withEffect">
                                  <p:stCondLst>
                                    <p:cond delay="0"/>
                                  </p:stCondLst>
                                  <p:childTnLst>
                                    <p:animEffect transition="out" filter="wipe(down)">
                                      <p:cBhvr>
                                        <p:cTn id="36" dur="500"/>
                                        <p:tgtEl>
                                          <p:spTgt spid="52"/>
                                        </p:tgtEl>
                                      </p:cBhvr>
                                    </p:animEffect>
                                    <p:set>
                                      <p:cBhvr>
                                        <p:cTn id="37" dur="1" fill="hold">
                                          <p:stCondLst>
                                            <p:cond delay="499"/>
                                          </p:stCondLst>
                                        </p:cTn>
                                        <p:tgtEl>
                                          <p:spTgt spid="5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left)">
                                      <p:cBhvr>
                                        <p:cTn id="42" dur="500"/>
                                        <p:tgtEl>
                                          <p:spTgt spid="6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2" fill="hold" grpId="1" nodeType="clickEffect">
                                  <p:stCondLst>
                                    <p:cond delay="0"/>
                                  </p:stCondLst>
                                  <p:childTnLst>
                                    <p:animEffect transition="out" filter="wipe(right)">
                                      <p:cBhvr>
                                        <p:cTn id="54" dur="500"/>
                                        <p:tgtEl>
                                          <p:spTgt spid="53"/>
                                        </p:tgtEl>
                                      </p:cBhvr>
                                    </p:animEffect>
                                    <p:set>
                                      <p:cBhvr>
                                        <p:cTn id="55" dur="1" fill="hold">
                                          <p:stCondLst>
                                            <p:cond delay="499"/>
                                          </p:stCondLst>
                                        </p:cTn>
                                        <p:tgtEl>
                                          <p:spTgt spid="53"/>
                                        </p:tgtEl>
                                        <p:attrNameLst>
                                          <p:attrName>style.visibility</p:attrName>
                                        </p:attrNameLst>
                                      </p:cBhvr>
                                      <p:to>
                                        <p:strVal val="hidden"/>
                                      </p:to>
                                    </p:set>
                                  </p:childTnLst>
                                </p:cTn>
                              </p:par>
                              <p:par>
                                <p:cTn id="56" presetID="22" presetClass="exit" presetSubtype="2" fill="hold" nodeType="withEffect">
                                  <p:stCondLst>
                                    <p:cond delay="0"/>
                                  </p:stCondLst>
                                  <p:childTnLst>
                                    <p:animEffect transition="out" filter="wipe(right)">
                                      <p:cBhvr>
                                        <p:cTn id="57" dur="500"/>
                                        <p:tgtEl>
                                          <p:spTgt spid="54"/>
                                        </p:tgtEl>
                                      </p:cBhvr>
                                    </p:animEffect>
                                    <p:set>
                                      <p:cBhvr>
                                        <p:cTn id="58" dur="1" fill="hold">
                                          <p:stCondLst>
                                            <p:cond delay="499"/>
                                          </p:stCondLst>
                                        </p:cTn>
                                        <p:tgtEl>
                                          <p:spTgt spid="5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left)">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down)">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2" fill="hold" grpId="1" nodeType="clickEffect">
                                  <p:stCondLst>
                                    <p:cond delay="0"/>
                                  </p:stCondLst>
                                  <p:childTnLst>
                                    <p:animEffect transition="out" filter="wipe(right)">
                                      <p:cBhvr>
                                        <p:cTn id="72" dur="500"/>
                                        <p:tgtEl>
                                          <p:spTgt spid="57"/>
                                        </p:tgtEl>
                                      </p:cBhvr>
                                    </p:animEffect>
                                    <p:set>
                                      <p:cBhvr>
                                        <p:cTn id="73" dur="1" fill="hold">
                                          <p:stCondLst>
                                            <p:cond delay="499"/>
                                          </p:stCondLst>
                                        </p:cTn>
                                        <p:tgtEl>
                                          <p:spTgt spid="57"/>
                                        </p:tgtEl>
                                        <p:attrNameLst>
                                          <p:attrName>style.visibility</p:attrName>
                                        </p:attrNameLst>
                                      </p:cBhvr>
                                      <p:to>
                                        <p:strVal val="hidden"/>
                                      </p:to>
                                    </p:set>
                                  </p:childTnLst>
                                </p:cTn>
                              </p:par>
                              <p:par>
                                <p:cTn id="74" presetID="22" presetClass="exit" presetSubtype="2" fill="hold" nodeType="withEffect">
                                  <p:stCondLst>
                                    <p:cond delay="0"/>
                                  </p:stCondLst>
                                  <p:childTnLst>
                                    <p:animEffect transition="out" filter="wipe(right)">
                                      <p:cBhvr>
                                        <p:cTn id="75" dur="500"/>
                                        <p:tgtEl>
                                          <p:spTgt spid="59"/>
                                        </p:tgtEl>
                                      </p:cBhvr>
                                    </p:animEffect>
                                    <p:set>
                                      <p:cBhvr>
                                        <p:cTn id="76" dur="1" fill="hold">
                                          <p:stCondLst>
                                            <p:cond delay="499"/>
                                          </p:stCondLst>
                                        </p:cTn>
                                        <p:tgtEl>
                                          <p:spTgt spid="5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wipe(left)">
                                      <p:cBhvr>
                                        <p:cTn id="81" dur="500"/>
                                        <p:tgtEl>
                                          <p:spTgt spid="58"/>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60"/>
                                        </p:tgtEl>
                                        <p:attrNameLst>
                                          <p:attrName>style.visibility</p:attrName>
                                        </p:attrNameLst>
                                      </p:cBhvr>
                                      <p:to>
                                        <p:strVal val="visible"/>
                                      </p:to>
                                    </p:set>
                                    <p:anim calcmode="lin" valueType="num">
                                      <p:cBhvr additive="base">
                                        <p:cTn id="86" dur="500" fill="hold"/>
                                        <p:tgtEl>
                                          <p:spTgt spid="60"/>
                                        </p:tgtEl>
                                        <p:attrNameLst>
                                          <p:attrName>ppt_x</p:attrName>
                                        </p:attrNameLst>
                                      </p:cBhvr>
                                      <p:tavLst>
                                        <p:tav tm="0">
                                          <p:val>
                                            <p:strVal val="#ppt_x"/>
                                          </p:val>
                                        </p:tav>
                                        <p:tav tm="100000">
                                          <p:val>
                                            <p:strVal val="#ppt_x"/>
                                          </p:val>
                                        </p:tav>
                                      </p:tavLst>
                                    </p:anim>
                                    <p:anim calcmode="lin" valueType="num">
                                      <p:cBhvr additive="base">
                                        <p:cTn id="87"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53" grpId="0"/>
      <p:bldP spid="53" grpId="1"/>
      <p:bldP spid="57" grpId="0"/>
      <p:bldP spid="57" grpId="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1324" b="-94843"/>
            </a:stretch>
          </a:blipFill>
        </p:spPr>
        <p:txBody>
          <a:bodyPr/>
          <a:lstStyle/>
          <a:p>
            <a:endParaRPr lang="en-US"/>
          </a:p>
        </p:txBody>
      </p:sp>
      <p:sp>
        <p:nvSpPr>
          <p:cNvPr id="3" name="TextBox 3"/>
          <p:cNvSpPr txBox="1"/>
          <p:nvPr/>
        </p:nvSpPr>
        <p:spPr>
          <a:xfrm>
            <a:off x="514350" y="2797971"/>
            <a:ext cx="17259300" cy="5715702"/>
          </a:xfrm>
          <a:prstGeom prst="rect">
            <a:avLst/>
          </a:prstGeom>
        </p:spPr>
        <p:txBody>
          <a:bodyPr lIns="0" tIns="0" rIns="0" bIns="0" rtlCol="0" anchor="t">
            <a:spAutoFit/>
          </a:bodyPr>
          <a:lstStyle/>
          <a:p>
            <a:pPr algn="ctr">
              <a:lnSpc>
                <a:spcPts val="11250"/>
              </a:lnSpc>
            </a:pPr>
            <a:r>
              <a:rPr lang="en-US" sz="9375" b="1" dirty="0" err="1">
                <a:solidFill>
                  <a:srgbClr val="FFFFFF"/>
                </a:solidFill>
                <a:latin typeface="Roboto Bold" panose="02000000000000000000"/>
                <a:ea typeface="Roboto Bold" panose="02000000000000000000"/>
                <a:cs typeface="Roboto Bold" panose="02000000000000000000"/>
                <a:sym typeface="Roboto Bold" panose="02000000000000000000"/>
              </a:rPr>
              <a:t>VII.Trực</a:t>
            </a:r>
            <a:r>
              <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9375" b="1" dirty="0" err="1">
                <a:solidFill>
                  <a:srgbClr val="FFFFFF"/>
                </a:solidFill>
                <a:latin typeface="Roboto Bold" panose="02000000000000000000"/>
                <a:ea typeface="Roboto Bold" panose="02000000000000000000"/>
                <a:cs typeface="Roboto Bold" panose="02000000000000000000"/>
                <a:sym typeface="Roboto Bold" panose="02000000000000000000"/>
              </a:rPr>
              <a:t>quan</a:t>
            </a:r>
            <a:r>
              <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9375" b="1" dirty="0" err="1">
                <a:solidFill>
                  <a:srgbClr val="FFFFFF"/>
                </a:solidFill>
                <a:latin typeface="Roboto Bold" panose="02000000000000000000"/>
                <a:ea typeface="Roboto Bold" panose="02000000000000000000"/>
                <a:cs typeface="Roboto Bold" panose="02000000000000000000"/>
                <a:sym typeface="Roboto Bold" panose="02000000000000000000"/>
              </a:rPr>
              <a:t>hóa</a:t>
            </a:r>
            <a:r>
              <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9375" b="1" dirty="0" err="1">
                <a:solidFill>
                  <a:srgbClr val="FFFFFF"/>
                </a:solidFill>
                <a:latin typeface="Roboto Bold" panose="02000000000000000000"/>
                <a:ea typeface="Roboto Bold" panose="02000000000000000000"/>
                <a:cs typeface="Roboto Bold" panose="02000000000000000000"/>
                <a:sym typeface="Roboto Bold" panose="02000000000000000000"/>
              </a:rPr>
              <a:t>dữ</a:t>
            </a:r>
            <a:r>
              <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9375" b="1" dirty="0" err="1">
                <a:solidFill>
                  <a:srgbClr val="FFFFFF"/>
                </a:solidFill>
                <a:latin typeface="Roboto Bold" panose="02000000000000000000"/>
                <a:ea typeface="Roboto Bold" panose="02000000000000000000"/>
                <a:cs typeface="Roboto Bold" panose="02000000000000000000"/>
                <a:sym typeface="Roboto Bold" panose="02000000000000000000"/>
              </a:rPr>
              <a:t>liệu</a:t>
            </a:r>
            <a:r>
              <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9375" b="1" dirty="0" err="1">
                <a:solidFill>
                  <a:srgbClr val="FFFFFF"/>
                </a:solidFill>
                <a:latin typeface="Roboto Bold" panose="02000000000000000000"/>
                <a:ea typeface="Roboto Bold" panose="02000000000000000000"/>
                <a:cs typeface="Roboto Bold" panose="02000000000000000000"/>
                <a:sym typeface="Roboto Bold" panose="02000000000000000000"/>
              </a:rPr>
              <a:t>bằng</a:t>
            </a:r>
            <a:r>
              <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9375" b="1" dirty="0" err="1">
                <a:solidFill>
                  <a:srgbClr val="FFFFFF"/>
                </a:solidFill>
                <a:latin typeface="Roboto Bold" panose="02000000000000000000"/>
                <a:ea typeface="Roboto Bold" panose="02000000000000000000"/>
                <a:cs typeface="Roboto Bold" panose="02000000000000000000"/>
                <a:sym typeface="Roboto Bold" panose="02000000000000000000"/>
              </a:rPr>
              <a:t>PowerBI</a:t>
            </a:r>
            <a:endPar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endParaRPr>
          </a:p>
          <a:p>
            <a:pPr algn="ctr">
              <a:lnSpc>
                <a:spcPts val="11250"/>
              </a:lnSpc>
            </a:pPr>
            <a:endPar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endParaRPr>
          </a:p>
          <a:p>
            <a:pPr algn="ctr">
              <a:lnSpc>
                <a:spcPts val="11250"/>
              </a:lnSpc>
            </a:pPr>
            <a:endParaRPr lang="en-US" sz="9375" b="1" dirty="0">
              <a:solidFill>
                <a:srgbClr val="FFFFFF"/>
              </a:solidFill>
              <a:latin typeface="Roboto Bold" panose="02000000000000000000"/>
              <a:ea typeface="Roboto Bold" panose="02000000000000000000"/>
              <a:cs typeface="Roboto Bold" panose="02000000000000000000"/>
              <a:sym typeface="Roboto Bold" panose="02000000000000000000"/>
            </a:endParaRPr>
          </a:p>
        </p:txBody>
      </p:sp>
    </p:spTree>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D4FF"/>
        </a:solidFill>
        <a:effectLst/>
      </p:bgPr>
    </p:bg>
    <p:spTree>
      <p:nvGrpSpPr>
        <p:cNvPr id="1" name=""/>
        <p:cNvGrpSpPr/>
        <p:nvPr/>
      </p:nvGrpSpPr>
      <p:grpSpPr>
        <a:xfrm>
          <a:off x="0" y="0"/>
          <a:ext cx="0" cy="0"/>
          <a:chOff x="0" y="0"/>
          <a:chExt cx="0" cy="0"/>
        </a:xfrm>
      </p:grpSpPr>
      <p:sp>
        <p:nvSpPr>
          <p:cNvPr id="2" name="TextBox 2"/>
          <p:cNvSpPr txBox="1"/>
          <p:nvPr/>
        </p:nvSpPr>
        <p:spPr>
          <a:xfrm>
            <a:off x="3090756" y="1647828"/>
            <a:ext cx="11180023" cy="963930"/>
          </a:xfrm>
          <a:prstGeom prst="rect">
            <a:avLst/>
          </a:prstGeom>
        </p:spPr>
        <p:txBody>
          <a:bodyPr lIns="0" tIns="0" rIns="0" bIns="0" rtlCol="0" anchor="t">
            <a:spAutoFit/>
          </a:bodyPr>
          <a:lstStyle/>
          <a:p>
            <a:pPr algn="ctr">
              <a:lnSpc>
                <a:spcPts val="7200"/>
              </a:lnSpc>
            </a:pPr>
            <a:r>
              <a:rPr lang="en-US" sz="7200">
                <a:solidFill>
                  <a:srgbClr val="124469"/>
                </a:solidFill>
                <a:latin typeface="Sigmar One" panose="00000500000000000000"/>
                <a:ea typeface="Sigmar One" panose="00000500000000000000"/>
                <a:cs typeface="Sigmar One" panose="00000500000000000000"/>
                <a:sym typeface="Sigmar One" panose="00000500000000000000"/>
              </a:rPr>
              <a:t>CẢM ƠN </a:t>
            </a:r>
          </a:p>
        </p:txBody>
      </p:sp>
      <p:sp>
        <p:nvSpPr>
          <p:cNvPr id="3" name="TextBox 3"/>
          <p:cNvSpPr txBox="1"/>
          <p:nvPr/>
        </p:nvSpPr>
        <p:spPr>
          <a:xfrm>
            <a:off x="3353645" y="2967268"/>
            <a:ext cx="10654245" cy="1805228"/>
          </a:xfrm>
          <a:prstGeom prst="rect">
            <a:avLst/>
          </a:prstGeom>
        </p:spPr>
        <p:txBody>
          <a:bodyPr lIns="0" tIns="0" rIns="0" bIns="0" rtlCol="0" anchor="t">
            <a:spAutoFit/>
          </a:bodyPr>
          <a:lstStyle/>
          <a:p>
            <a:pPr algn="ctr">
              <a:lnSpc>
                <a:spcPts val="7250"/>
              </a:lnSpc>
            </a:pPr>
            <a:r>
              <a:rPr lang="en-US" sz="7250">
                <a:solidFill>
                  <a:srgbClr val="124469"/>
                </a:solidFill>
                <a:latin typeface="Sigmar One" panose="00000500000000000000"/>
                <a:ea typeface="Sigmar One" panose="00000500000000000000"/>
                <a:cs typeface="Sigmar One" panose="00000500000000000000"/>
                <a:sym typeface="Sigmar One" panose="00000500000000000000"/>
              </a:rPr>
              <a:t> THẦY VÀ CÁC BẠN </a:t>
            </a:r>
          </a:p>
        </p:txBody>
      </p:sp>
      <p:grpSp>
        <p:nvGrpSpPr>
          <p:cNvPr id="4" name="Group 4"/>
          <p:cNvGrpSpPr/>
          <p:nvPr/>
        </p:nvGrpSpPr>
        <p:grpSpPr>
          <a:xfrm>
            <a:off x="-88376" y="6465476"/>
            <a:ext cx="18440352" cy="3987256"/>
            <a:chOff x="0" y="0"/>
            <a:chExt cx="4856718" cy="1050141"/>
          </a:xfrm>
        </p:grpSpPr>
        <p:sp>
          <p:nvSpPr>
            <p:cNvPr id="5" name="Freeform 5"/>
            <p:cNvSpPr/>
            <p:nvPr/>
          </p:nvSpPr>
          <p:spPr>
            <a:xfrm>
              <a:off x="0" y="0"/>
              <a:ext cx="4856718" cy="1050142"/>
            </a:xfrm>
            <a:custGeom>
              <a:avLst/>
              <a:gdLst/>
              <a:ahLst/>
              <a:cxnLst/>
              <a:rect l="l" t="t" r="r" b="b"/>
              <a:pathLst>
                <a:path w="4856718" h="1050142">
                  <a:moveTo>
                    <a:pt x="0" y="0"/>
                  </a:moveTo>
                  <a:lnTo>
                    <a:pt x="4856718" y="0"/>
                  </a:lnTo>
                  <a:lnTo>
                    <a:pt x="4856718" y="1050142"/>
                  </a:lnTo>
                  <a:lnTo>
                    <a:pt x="0" y="1050142"/>
                  </a:lnTo>
                  <a:close/>
                </a:path>
              </a:pathLst>
            </a:custGeom>
            <a:solidFill>
              <a:srgbClr val="F2F1ED"/>
            </a:solidFill>
            <a:ln w="28575" cap="sq">
              <a:solidFill>
                <a:srgbClr val="124469"/>
              </a:solidFill>
              <a:prstDash val="solid"/>
              <a:miter/>
            </a:ln>
          </p:spPr>
          <p:txBody>
            <a:bodyPr/>
            <a:lstStyle/>
            <a:p>
              <a:endParaRPr lang="en-US"/>
            </a:p>
          </p:txBody>
        </p:sp>
        <p:sp>
          <p:nvSpPr>
            <p:cNvPr id="6" name="TextBox 6"/>
            <p:cNvSpPr txBox="1"/>
            <p:nvPr/>
          </p:nvSpPr>
          <p:spPr>
            <a:xfrm>
              <a:off x="0" y="-38100"/>
              <a:ext cx="4856718" cy="1088241"/>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5417739" y="8197093"/>
            <a:ext cx="3714061" cy="524023"/>
            <a:chOff x="0" y="0"/>
            <a:chExt cx="812800" cy="114679"/>
          </a:xfrm>
        </p:grpSpPr>
        <p:sp>
          <p:nvSpPr>
            <p:cNvPr id="8" name="Freeform 8"/>
            <p:cNvSpPr/>
            <p:nvPr/>
          </p:nvSpPr>
          <p:spPr>
            <a:xfrm>
              <a:off x="0" y="0"/>
              <a:ext cx="812800" cy="114679"/>
            </a:xfrm>
            <a:custGeom>
              <a:avLst/>
              <a:gdLst/>
              <a:ahLst/>
              <a:cxnLst/>
              <a:rect l="l" t="t" r="r" b="b"/>
              <a:pathLst>
                <a:path w="812800" h="114679">
                  <a:moveTo>
                    <a:pt x="406400" y="0"/>
                  </a:moveTo>
                  <a:cubicBezTo>
                    <a:pt x="181951" y="0"/>
                    <a:pt x="0" y="25672"/>
                    <a:pt x="0" y="57340"/>
                  </a:cubicBezTo>
                  <a:cubicBezTo>
                    <a:pt x="0" y="89008"/>
                    <a:pt x="181951" y="114679"/>
                    <a:pt x="406400" y="114679"/>
                  </a:cubicBezTo>
                  <a:cubicBezTo>
                    <a:pt x="630849" y="114679"/>
                    <a:pt x="812800" y="89008"/>
                    <a:pt x="812800" y="57340"/>
                  </a:cubicBezTo>
                  <a:cubicBezTo>
                    <a:pt x="812800" y="25672"/>
                    <a:pt x="630849" y="0"/>
                    <a:pt x="406400" y="0"/>
                  </a:cubicBezTo>
                  <a:close/>
                </a:path>
              </a:pathLst>
            </a:custGeom>
            <a:solidFill>
              <a:srgbClr val="124469"/>
            </a:solidFill>
          </p:spPr>
          <p:txBody>
            <a:bodyPr/>
            <a:lstStyle/>
            <a:p>
              <a:endParaRPr lang="en-US"/>
            </a:p>
          </p:txBody>
        </p:sp>
        <p:sp>
          <p:nvSpPr>
            <p:cNvPr id="9" name="TextBox 9"/>
            <p:cNvSpPr txBox="1"/>
            <p:nvPr/>
          </p:nvSpPr>
          <p:spPr>
            <a:xfrm>
              <a:off x="76200" y="-36874"/>
              <a:ext cx="660400" cy="140802"/>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8502343" y="8197093"/>
            <a:ext cx="3714061" cy="524023"/>
            <a:chOff x="0" y="0"/>
            <a:chExt cx="812800" cy="114679"/>
          </a:xfrm>
        </p:grpSpPr>
        <p:sp>
          <p:nvSpPr>
            <p:cNvPr id="11" name="Freeform 11"/>
            <p:cNvSpPr/>
            <p:nvPr/>
          </p:nvSpPr>
          <p:spPr>
            <a:xfrm>
              <a:off x="0" y="0"/>
              <a:ext cx="812800" cy="114679"/>
            </a:xfrm>
            <a:custGeom>
              <a:avLst/>
              <a:gdLst/>
              <a:ahLst/>
              <a:cxnLst/>
              <a:rect l="l" t="t" r="r" b="b"/>
              <a:pathLst>
                <a:path w="812800" h="114679">
                  <a:moveTo>
                    <a:pt x="406400" y="0"/>
                  </a:moveTo>
                  <a:cubicBezTo>
                    <a:pt x="181951" y="0"/>
                    <a:pt x="0" y="25672"/>
                    <a:pt x="0" y="57340"/>
                  </a:cubicBezTo>
                  <a:cubicBezTo>
                    <a:pt x="0" y="89008"/>
                    <a:pt x="181951" y="114679"/>
                    <a:pt x="406400" y="114679"/>
                  </a:cubicBezTo>
                  <a:cubicBezTo>
                    <a:pt x="630849" y="114679"/>
                    <a:pt x="812800" y="89008"/>
                    <a:pt x="812800" y="57340"/>
                  </a:cubicBezTo>
                  <a:cubicBezTo>
                    <a:pt x="812800" y="25672"/>
                    <a:pt x="630849" y="0"/>
                    <a:pt x="406400" y="0"/>
                  </a:cubicBezTo>
                  <a:close/>
                </a:path>
              </a:pathLst>
            </a:custGeom>
            <a:solidFill>
              <a:srgbClr val="124469"/>
            </a:solidFill>
          </p:spPr>
          <p:txBody>
            <a:bodyPr/>
            <a:lstStyle/>
            <a:p>
              <a:endParaRPr lang="en-US"/>
            </a:p>
          </p:txBody>
        </p:sp>
        <p:sp>
          <p:nvSpPr>
            <p:cNvPr id="12" name="TextBox 12"/>
            <p:cNvSpPr txBox="1"/>
            <p:nvPr/>
          </p:nvSpPr>
          <p:spPr>
            <a:xfrm>
              <a:off x="76200" y="-36874"/>
              <a:ext cx="660400" cy="140802"/>
            </a:xfrm>
            <a:prstGeom prst="rect">
              <a:avLst/>
            </a:prstGeom>
          </p:spPr>
          <p:txBody>
            <a:bodyPr lIns="50800" tIns="50800" rIns="50800" bIns="50800" rtlCol="0" anchor="ctr"/>
            <a:lstStyle/>
            <a:p>
              <a:pPr algn="ctr">
                <a:lnSpc>
                  <a:spcPts val="2800"/>
                </a:lnSpc>
              </a:pPr>
              <a:endParaRPr/>
            </a:p>
          </p:txBody>
        </p:sp>
      </p:grpSp>
      <p:sp>
        <p:nvSpPr>
          <p:cNvPr id="13" name="Freeform 13"/>
          <p:cNvSpPr/>
          <p:nvPr/>
        </p:nvSpPr>
        <p:spPr>
          <a:xfrm>
            <a:off x="8680767" y="4344304"/>
            <a:ext cx="3830505" cy="4114800"/>
          </a:xfrm>
          <a:custGeom>
            <a:avLst/>
            <a:gdLst/>
            <a:ahLst/>
            <a:cxnLst/>
            <a:rect l="l" t="t" r="r" b="b"/>
            <a:pathLst>
              <a:path w="3830505" h="4114800">
                <a:moveTo>
                  <a:pt x="0" y="0"/>
                </a:moveTo>
                <a:lnTo>
                  <a:pt x="3830505" y="0"/>
                </a:lnTo>
                <a:lnTo>
                  <a:pt x="383050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5417739" y="4344304"/>
            <a:ext cx="3665913" cy="4114800"/>
          </a:xfrm>
          <a:custGeom>
            <a:avLst/>
            <a:gdLst/>
            <a:ahLst/>
            <a:cxnLst/>
            <a:rect l="l" t="t" r="r" b="b"/>
            <a:pathLst>
              <a:path w="3665913" h="4114800">
                <a:moveTo>
                  <a:pt x="0" y="0"/>
                </a:moveTo>
                <a:lnTo>
                  <a:pt x="3665913" y="0"/>
                </a:lnTo>
                <a:lnTo>
                  <a:pt x="36659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2329313" y="5263764"/>
            <a:ext cx="1122078" cy="1483517"/>
          </a:xfrm>
          <a:custGeom>
            <a:avLst/>
            <a:gdLst/>
            <a:ahLst/>
            <a:cxnLst/>
            <a:rect l="l" t="t" r="r" b="b"/>
            <a:pathLst>
              <a:path w="1122078" h="1483517">
                <a:moveTo>
                  <a:pt x="0" y="0"/>
                </a:moveTo>
                <a:lnTo>
                  <a:pt x="1122078" y="0"/>
                </a:lnTo>
                <a:lnTo>
                  <a:pt x="1122078" y="1483517"/>
                </a:lnTo>
                <a:lnTo>
                  <a:pt x="0" y="1483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flipH="1">
            <a:off x="14549136" y="2611704"/>
            <a:ext cx="1175929" cy="1554713"/>
          </a:xfrm>
          <a:custGeom>
            <a:avLst/>
            <a:gdLst/>
            <a:ahLst/>
            <a:cxnLst/>
            <a:rect l="l" t="t" r="r" b="b"/>
            <a:pathLst>
              <a:path w="1175929" h="1554713">
                <a:moveTo>
                  <a:pt x="1175929" y="0"/>
                </a:moveTo>
                <a:lnTo>
                  <a:pt x="0" y="0"/>
                </a:lnTo>
                <a:lnTo>
                  <a:pt x="0" y="1554713"/>
                </a:lnTo>
                <a:lnTo>
                  <a:pt x="1175929" y="1554713"/>
                </a:lnTo>
                <a:lnTo>
                  <a:pt x="117592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7" name="Group 17"/>
          <p:cNvGrpSpPr/>
          <p:nvPr/>
        </p:nvGrpSpPr>
        <p:grpSpPr>
          <a:xfrm>
            <a:off x="7274770" y="584459"/>
            <a:ext cx="3138576" cy="470708"/>
            <a:chOff x="0" y="0"/>
            <a:chExt cx="4184767" cy="627611"/>
          </a:xfrm>
        </p:grpSpPr>
        <p:sp>
          <p:nvSpPr>
            <p:cNvPr id="18" name="Freeform 18"/>
            <p:cNvSpPr/>
            <p:nvPr/>
          </p:nvSpPr>
          <p:spPr>
            <a:xfrm>
              <a:off x="0" y="0"/>
              <a:ext cx="808379" cy="592321"/>
            </a:xfrm>
            <a:custGeom>
              <a:avLst/>
              <a:gdLst/>
              <a:ahLst/>
              <a:cxnLst/>
              <a:rect l="l" t="t" r="r" b="b"/>
              <a:pathLst>
                <a:path w="808379" h="592321">
                  <a:moveTo>
                    <a:pt x="0" y="0"/>
                  </a:moveTo>
                  <a:lnTo>
                    <a:pt x="808379" y="0"/>
                  </a:lnTo>
                  <a:lnTo>
                    <a:pt x="808379" y="592321"/>
                  </a:lnTo>
                  <a:lnTo>
                    <a:pt x="0" y="5923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TextBox 19"/>
            <p:cNvSpPr txBox="1"/>
            <p:nvPr/>
          </p:nvSpPr>
          <p:spPr>
            <a:xfrm>
              <a:off x="1132734" y="-48625"/>
              <a:ext cx="3052034" cy="676235"/>
            </a:xfrm>
            <a:prstGeom prst="rect">
              <a:avLst/>
            </a:prstGeom>
          </p:spPr>
          <p:txBody>
            <a:bodyPr lIns="0" tIns="0" rIns="0" bIns="0" rtlCol="0" anchor="t">
              <a:spAutoFit/>
            </a:bodyPr>
            <a:lstStyle/>
            <a:p>
              <a:pPr algn="l">
                <a:lnSpc>
                  <a:spcPts val="4200"/>
                </a:lnSpc>
                <a:spcBef>
                  <a:spcPct val="0"/>
                </a:spcBef>
              </a:pPr>
              <a:r>
                <a:rPr lang="en-US" sz="3000" b="1">
                  <a:solidFill>
                    <a:srgbClr val="124469"/>
                  </a:solidFill>
                  <a:latin typeface="Cabin Bold" panose="00000800000000000000"/>
                  <a:ea typeface="Cabin Bold" panose="00000800000000000000"/>
                  <a:cs typeface="Cabin Bold" panose="00000800000000000000"/>
                  <a:sym typeface="Cabin Bold" panose="00000800000000000000"/>
                </a:rPr>
                <a:t> NHÓM 6</a:t>
              </a:r>
            </a:p>
          </p:txBody>
        </p:sp>
      </p:grpSp>
      <p:sp>
        <p:nvSpPr>
          <p:cNvPr id="20" name="TextBox 20"/>
          <p:cNvSpPr txBox="1"/>
          <p:nvPr/>
        </p:nvSpPr>
        <p:spPr>
          <a:xfrm>
            <a:off x="3439191" y="9302120"/>
            <a:ext cx="11385217" cy="471170"/>
          </a:xfrm>
          <a:prstGeom prst="rect">
            <a:avLst/>
          </a:prstGeom>
        </p:spPr>
        <p:txBody>
          <a:bodyPr lIns="0" tIns="0" rIns="0" bIns="0" rtlCol="0" anchor="t">
            <a:spAutoFit/>
          </a:bodyPr>
          <a:lstStyle/>
          <a:p>
            <a:pPr algn="ctr">
              <a:lnSpc>
                <a:spcPts val="3955"/>
              </a:lnSpc>
            </a:pPr>
            <a:r>
              <a:rPr lang="en-US" sz="2825" b="1">
                <a:solidFill>
                  <a:srgbClr val="124469"/>
                </a:solidFill>
                <a:latin typeface="Cabin Bold" panose="00000800000000000000"/>
                <a:ea typeface="Cabin Bold" panose="00000800000000000000"/>
                <a:cs typeface="Cabin Bold" panose="00000800000000000000"/>
                <a:sym typeface="Cabin Bold" panose="00000800000000000000"/>
              </a:rPr>
              <a:t>những lời nhận xét và ánh mắt hài lòng là động lực của mình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14490536" y="9073255"/>
            <a:ext cx="2848156" cy="0"/>
          </a:xfrm>
          <a:prstGeom prst="line">
            <a:avLst/>
          </a:prstGeom>
          <a:ln w="19050" cap="flat">
            <a:solidFill>
              <a:srgbClr val="767676"/>
            </a:solidFill>
            <a:prstDash val="solid"/>
            <a:headEnd type="none" w="sm" len="sm"/>
            <a:tailEnd type="none" w="sm" len="sm"/>
          </a:ln>
        </p:spPr>
        <p:txBody>
          <a:bodyPr/>
          <a:lstStyle/>
          <a:p>
            <a:endParaRPr lang="en-US"/>
          </a:p>
        </p:txBody>
      </p:sp>
      <p:sp>
        <p:nvSpPr>
          <p:cNvPr id="3" name="Freeform 3"/>
          <p:cNvSpPr/>
          <p:nvPr/>
        </p:nvSpPr>
        <p:spPr>
          <a:xfrm>
            <a:off x="13572059" y="3490308"/>
            <a:ext cx="3545364" cy="3742706"/>
          </a:xfrm>
          <a:custGeom>
            <a:avLst/>
            <a:gdLst/>
            <a:ahLst/>
            <a:cxnLst/>
            <a:rect l="l" t="t" r="r" b="b"/>
            <a:pathLst>
              <a:path w="3545364" h="3742706">
                <a:moveTo>
                  <a:pt x="0" y="0"/>
                </a:moveTo>
                <a:lnTo>
                  <a:pt x="3545364" y="0"/>
                </a:lnTo>
                <a:lnTo>
                  <a:pt x="3545364" y="3742706"/>
                </a:lnTo>
                <a:lnTo>
                  <a:pt x="0" y="3742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617092" y="685371"/>
            <a:ext cx="3500331" cy="2482053"/>
          </a:xfrm>
          <a:custGeom>
            <a:avLst/>
            <a:gdLst/>
            <a:ahLst/>
            <a:cxnLst/>
            <a:rect l="l" t="t" r="r" b="b"/>
            <a:pathLst>
              <a:path w="3500331" h="2482053">
                <a:moveTo>
                  <a:pt x="0" y="0"/>
                </a:moveTo>
                <a:lnTo>
                  <a:pt x="3500331" y="0"/>
                </a:lnTo>
                <a:lnTo>
                  <a:pt x="3500331" y="2482054"/>
                </a:lnTo>
                <a:lnTo>
                  <a:pt x="0" y="24820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39047" y="-480829"/>
            <a:ext cx="13533013" cy="2299803"/>
            <a:chOff x="0" y="0"/>
            <a:chExt cx="2391429" cy="406400"/>
          </a:xfrm>
        </p:grpSpPr>
        <p:sp>
          <p:nvSpPr>
            <p:cNvPr id="6" name="Freeform 6"/>
            <p:cNvSpPr/>
            <p:nvPr/>
          </p:nvSpPr>
          <p:spPr>
            <a:xfrm>
              <a:off x="0" y="0"/>
              <a:ext cx="2391429" cy="406400"/>
            </a:xfrm>
            <a:custGeom>
              <a:avLst/>
              <a:gdLst/>
              <a:ahLst/>
              <a:cxnLst/>
              <a:rect l="l" t="t" r="r" b="b"/>
              <a:pathLst>
                <a:path w="2391429" h="406400">
                  <a:moveTo>
                    <a:pt x="2188229" y="0"/>
                  </a:moveTo>
                  <a:lnTo>
                    <a:pt x="0" y="0"/>
                  </a:lnTo>
                  <a:lnTo>
                    <a:pt x="0" y="406400"/>
                  </a:lnTo>
                  <a:lnTo>
                    <a:pt x="2188229" y="406400"/>
                  </a:lnTo>
                  <a:lnTo>
                    <a:pt x="2391429" y="203200"/>
                  </a:lnTo>
                  <a:lnTo>
                    <a:pt x="2188229" y="0"/>
                  </a:lnTo>
                  <a:close/>
                </a:path>
              </a:pathLst>
            </a:custGeom>
            <a:solidFill>
              <a:srgbClr val="FFDA2C"/>
            </a:solidFill>
          </p:spPr>
          <p:txBody>
            <a:bodyPr/>
            <a:lstStyle/>
            <a:p>
              <a:endParaRPr lang="en-US"/>
            </a:p>
          </p:txBody>
        </p:sp>
        <p:sp>
          <p:nvSpPr>
            <p:cNvPr id="7" name="TextBox 7"/>
            <p:cNvSpPr txBox="1"/>
            <p:nvPr/>
          </p:nvSpPr>
          <p:spPr>
            <a:xfrm>
              <a:off x="0" y="-47625"/>
              <a:ext cx="2277129" cy="454025"/>
            </a:xfrm>
            <a:prstGeom prst="rect">
              <a:avLst/>
            </a:prstGeom>
          </p:spPr>
          <p:txBody>
            <a:bodyPr lIns="50800" tIns="50800" rIns="50800" bIns="50800" rtlCol="0" anchor="ctr"/>
            <a:lstStyle/>
            <a:p>
              <a:pPr algn="ctr">
                <a:lnSpc>
                  <a:spcPts val="3500"/>
                </a:lnSpc>
              </a:pPr>
              <a:endParaRPr/>
            </a:p>
          </p:txBody>
        </p:sp>
      </p:grpSp>
      <p:sp>
        <p:nvSpPr>
          <p:cNvPr id="8" name="TextBox 8"/>
          <p:cNvSpPr txBox="1"/>
          <p:nvPr/>
        </p:nvSpPr>
        <p:spPr>
          <a:xfrm>
            <a:off x="479833" y="211745"/>
            <a:ext cx="12925974" cy="2133600"/>
          </a:xfrm>
          <a:prstGeom prst="rect">
            <a:avLst/>
          </a:prstGeom>
        </p:spPr>
        <p:txBody>
          <a:bodyPr lIns="0" tIns="0" rIns="0" bIns="0" rtlCol="0" anchor="t">
            <a:spAutoFit/>
          </a:bodyPr>
          <a:lstStyle/>
          <a:p>
            <a:pPr algn="l">
              <a:lnSpc>
                <a:spcPts val="8420"/>
              </a:lnSpc>
            </a:pPr>
            <a:r>
              <a:rPr lang="en-US" sz="7015" i="1">
                <a:solidFill>
                  <a:srgbClr val="000000"/>
                </a:solidFill>
                <a:latin typeface="Muli Italics" panose="00000500000000000000"/>
                <a:ea typeface="Muli Italics" panose="00000500000000000000"/>
                <a:cs typeface="Muli Italics" panose="00000500000000000000"/>
                <a:sym typeface="Muli Italics" panose="00000500000000000000"/>
              </a:rPr>
              <a:t>Danh sách thành viên nhóm 6</a:t>
            </a:r>
          </a:p>
          <a:p>
            <a:pPr algn="l">
              <a:lnSpc>
                <a:spcPts val="8420"/>
              </a:lnSpc>
            </a:pPr>
            <a:endParaRPr lang="en-US" sz="7015" i="1">
              <a:solidFill>
                <a:srgbClr val="000000"/>
              </a:solidFill>
              <a:latin typeface="Muli Italics" panose="00000500000000000000"/>
              <a:ea typeface="Muli Italics" panose="00000500000000000000"/>
              <a:cs typeface="Muli Italics" panose="00000500000000000000"/>
              <a:sym typeface="Muli Italics" panose="00000500000000000000"/>
            </a:endParaRPr>
          </a:p>
        </p:txBody>
      </p:sp>
      <p:sp>
        <p:nvSpPr>
          <p:cNvPr id="9" name="Freeform 9"/>
          <p:cNvSpPr/>
          <p:nvPr/>
        </p:nvSpPr>
        <p:spPr>
          <a:xfrm rot="5400000">
            <a:off x="14345466" y="6024177"/>
            <a:ext cx="2043583" cy="5108958"/>
          </a:xfrm>
          <a:custGeom>
            <a:avLst/>
            <a:gdLst/>
            <a:ahLst/>
            <a:cxnLst/>
            <a:rect l="l" t="t" r="r" b="b"/>
            <a:pathLst>
              <a:path w="2043583" h="5108958">
                <a:moveTo>
                  <a:pt x="0" y="0"/>
                </a:moveTo>
                <a:lnTo>
                  <a:pt x="2043583" y="0"/>
                </a:lnTo>
                <a:lnTo>
                  <a:pt x="2043583" y="5108957"/>
                </a:lnTo>
                <a:lnTo>
                  <a:pt x="0" y="51089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479833" y="2142824"/>
            <a:ext cx="11620397" cy="6939956"/>
            <a:chOff x="0" y="0"/>
            <a:chExt cx="15493862" cy="9253275"/>
          </a:xfrm>
        </p:grpSpPr>
        <p:grpSp>
          <p:nvGrpSpPr>
            <p:cNvPr id="11" name="Group 11"/>
            <p:cNvGrpSpPr/>
            <p:nvPr/>
          </p:nvGrpSpPr>
          <p:grpSpPr>
            <a:xfrm>
              <a:off x="0" y="0"/>
              <a:ext cx="15493862" cy="9253275"/>
              <a:chOff x="0" y="0"/>
              <a:chExt cx="2150405" cy="1284269"/>
            </a:xfrm>
          </p:grpSpPr>
          <p:sp>
            <p:nvSpPr>
              <p:cNvPr id="12" name="Freeform 12"/>
              <p:cNvSpPr/>
              <p:nvPr/>
            </p:nvSpPr>
            <p:spPr>
              <a:xfrm>
                <a:off x="0" y="0"/>
                <a:ext cx="2150405" cy="1284269"/>
              </a:xfrm>
              <a:custGeom>
                <a:avLst/>
                <a:gdLst/>
                <a:ahLst/>
                <a:cxnLst/>
                <a:rect l="l" t="t" r="r" b="b"/>
                <a:pathLst>
                  <a:path w="2150405" h="1284269">
                    <a:moveTo>
                      <a:pt x="48358" y="0"/>
                    </a:moveTo>
                    <a:lnTo>
                      <a:pt x="2102046" y="0"/>
                    </a:lnTo>
                    <a:cubicBezTo>
                      <a:pt x="2128754" y="0"/>
                      <a:pt x="2150405" y="21651"/>
                      <a:pt x="2150405" y="48358"/>
                    </a:cubicBezTo>
                    <a:lnTo>
                      <a:pt x="2150405" y="1235911"/>
                    </a:lnTo>
                    <a:cubicBezTo>
                      <a:pt x="2150405" y="1248736"/>
                      <a:pt x="2145310" y="1261036"/>
                      <a:pt x="2136241" y="1270105"/>
                    </a:cubicBezTo>
                    <a:cubicBezTo>
                      <a:pt x="2127172" y="1279174"/>
                      <a:pt x="2114872" y="1284269"/>
                      <a:pt x="2102046" y="1284269"/>
                    </a:cubicBezTo>
                    <a:lnTo>
                      <a:pt x="48358" y="1284269"/>
                    </a:lnTo>
                    <a:cubicBezTo>
                      <a:pt x="21651" y="1284269"/>
                      <a:pt x="0" y="1262618"/>
                      <a:pt x="0" y="1235911"/>
                    </a:cubicBezTo>
                    <a:lnTo>
                      <a:pt x="0" y="48358"/>
                    </a:lnTo>
                    <a:cubicBezTo>
                      <a:pt x="0" y="21651"/>
                      <a:pt x="21651" y="0"/>
                      <a:pt x="48358" y="0"/>
                    </a:cubicBezTo>
                    <a:close/>
                  </a:path>
                </a:pathLst>
              </a:custGeom>
              <a:solidFill>
                <a:srgbClr val="F5F2E0"/>
              </a:solidFill>
            </p:spPr>
            <p:txBody>
              <a:bodyPr/>
              <a:lstStyle/>
              <a:p>
                <a:endParaRPr lang="en-US"/>
              </a:p>
            </p:txBody>
          </p:sp>
          <p:sp>
            <p:nvSpPr>
              <p:cNvPr id="13" name="TextBox 13"/>
              <p:cNvSpPr txBox="1"/>
              <p:nvPr/>
            </p:nvSpPr>
            <p:spPr>
              <a:xfrm>
                <a:off x="0" y="-47625"/>
                <a:ext cx="2150405" cy="1331894"/>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442414" y="1240203"/>
              <a:ext cx="14305581" cy="316129"/>
              <a:chOff x="0" y="0"/>
              <a:chExt cx="12930865" cy="285750"/>
            </a:xfrm>
          </p:grpSpPr>
          <p:sp>
            <p:nvSpPr>
              <p:cNvPr id="15" name="Freeform 15"/>
              <p:cNvSpPr/>
              <p:nvPr/>
            </p:nvSpPr>
            <p:spPr>
              <a:xfrm>
                <a:off x="65665" y="49530"/>
                <a:ext cx="12799534" cy="187960"/>
              </a:xfrm>
              <a:custGeom>
                <a:avLst/>
                <a:gdLst/>
                <a:ahLst/>
                <a:cxnLst/>
                <a:rect l="l" t="t" r="r" b="b"/>
                <a:pathLst>
                  <a:path w="12799534" h="187960">
                    <a:moveTo>
                      <a:pt x="27649" y="127000"/>
                    </a:moveTo>
                    <a:cubicBezTo>
                      <a:pt x="364615" y="158750"/>
                      <a:pt x="442376" y="157480"/>
                      <a:pt x="634188" y="157480"/>
                    </a:cubicBezTo>
                    <a:cubicBezTo>
                      <a:pt x="1225175" y="156210"/>
                      <a:pt x="2968759" y="105410"/>
                      <a:pt x="4252687" y="93980"/>
                    </a:cubicBezTo>
                    <a:cubicBezTo>
                      <a:pt x="5711146" y="80010"/>
                      <a:pt x="7910931" y="102870"/>
                      <a:pt x="8927014" y="88900"/>
                    </a:cubicBezTo>
                    <a:cubicBezTo>
                      <a:pt x="9417776" y="82550"/>
                      <a:pt x="9587122" y="67310"/>
                      <a:pt x="10020859" y="60960"/>
                    </a:cubicBezTo>
                    <a:cubicBezTo>
                      <a:pt x="10655046" y="52070"/>
                      <a:pt x="12011551" y="71120"/>
                      <a:pt x="12360614" y="58420"/>
                    </a:cubicBezTo>
                    <a:cubicBezTo>
                      <a:pt x="12462568" y="54610"/>
                      <a:pt x="12491944" y="50800"/>
                      <a:pt x="12555881" y="44450"/>
                    </a:cubicBezTo>
                    <a:cubicBezTo>
                      <a:pt x="12618091" y="38100"/>
                      <a:pt x="12706221" y="29210"/>
                      <a:pt x="12739053" y="17780"/>
                    </a:cubicBezTo>
                    <a:cubicBezTo>
                      <a:pt x="12752877" y="12700"/>
                      <a:pt x="12758062" y="1270"/>
                      <a:pt x="12766701" y="1270"/>
                    </a:cubicBezTo>
                    <a:cubicBezTo>
                      <a:pt x="12777070" y="1270"/>
                      <a:pt x="12792621" y="10160"/>
                      <a:pt x="12796078" y="16510"/>
                    </a:cubicBezTo>
                    <a:cubicBezTo>
                      <a:pt x="12799534" y="21590"/>
                      <a:pt x="12796078" y="31750"/>
                      <a:pt x="12790894" y="36830"/>
                    </a:cubicBezTo>
                    <a:cubicBezTo>
                      <a:pt x="12783982" y="41910"/>
                      <a:pt x="12763245" y="46990"/>
                      <a:pt x="12756334" y="43180"/>
                    </a:cubicBezTo>
                    <a:cubicBezTo>
                      <a:pt x="12747693" y="39370"/>
                      <a:pt x="12740781" y="13970"/>
                      <a:pt x="12745965" y="7620"/>
                    </a:cubicBezTo>
                    <a:cubicBezTo>
                      <a:pt x="12751150" y="2540"/>
                      <a:pt x="12773614" y="0"/>
                      <a:pt x="12782254" y="3810"/>
                    </a:cubicBezTo>
                    <a:cubicBezTo>
                      <a:pt x="12790894" y="7620"/>
                      <a:pt x="12799534" y="20320"/>
                      <a:pt x="12796078" y="27940"/>
                    </a:cubicBezTo>
                    <a:cubicBezTo>
                      <a:pt x="12790894" y="39370"/>
                      <a:pt x="12761517" y="53340"/>
                      <a:pt x="12728684" y="62230"/>
                    </a:cubicBezTo>
                    <a:cubicBezTo>
                      <a:pt x="12663019" y="80010"/>
                      <a:pt x="12564521" y="80010"/>
                      <a:pt x="12412455" y="85090"/>
                    </a:cubicBezTo>
                    <a:cubicBezTo>
                      <a:pt x="12021920" y="99060"/>
                      <a:pt x="10940171" y="77470"/>
                      <a:pt x="10312895" y="83820"/>
                    </a:cubicBezTo>
                    <a:cubicBezTo>
                      <a:pt x="9803126" y="88900"/>
                      <a:pt x="9516273" y="107950"/>
                      <a:pt x="8927014" y="114300"/>
                    </a:cubicBezTo>
                    <a:cubicBezTo>
                      <a:pt x="7893651" y="125730"/>
                      <a:pt x="6060209" y="104140"/>
                      <a:pt x="4658775" y="116840"/>
                    </a:cubicBezTo>
                    <a:cubicBezTo>
                      <a:pt x="3297086" y="128270"/>
                      <a:pt x="1335769" y="187960"/>
                      <a:pt x="634188" y="185420"/>
                    </a:cubicBezTo>
                    <a:cubicBezTo>
                      <a:pt x="385351" y="184150"/>
                      <a:pt x="240197" y="184150"/>
                      <a:pt x="129603" y="173990"/>
                    </a:cubicBezTo>
                    <a:cubicBezTo>
                      <a:pt x="74306" y="168910"/>
                      <a:pt x="24193" y="166370"/>
                      <a:pt x="8640" y="154940"/>
                    </a:cubicBezTo>
                    <a:cubicBezTo>
                      <a:pt x="1728" y="148590"/>
                      <a:pt x="0" y="138430"/>
                      <a:pt x="3456" y="133350"/>
                    </a:cubicBezTo>
                    <a:cubicBezTo>
                      <a:pt x="6912" y="129540"/>
                      <a:pt x="27649" y="127000"/>
                      <a:pt x="27649" y="127000"/>
                    </a:cubicBezTo>
                  </a:path>
                </a:pathLst>
              </a:custGeom>
              <a:solidFill>
                <a:srgbClr val="5D4141"/>
              </a:solidFill>
              <a:ln cap="sq">
                <a:noFill/>
                <a:prstDash val="solid"/>
                <a:miter/>
              </a:ln>
            </p:spPr>
            <p:txBody>
              <a:bodyPr/>
              <a:lstStyle/>
              <a:p>
                <a:endParaRPr lang="en-US"/>
              </a:p>
            </p:txBody>
          </p:sp>
        </p:grpSp>
        <p:grpSp>
          <p:nvGrpSpPr>
            <p:cNvPr id="16" name="Group 16"/>
            <p:cNvGrpSpPr/>
            <p:nvPr/>
          </p:nvGrpSpPr>
          <p:grpSpPr>
            <a:xfrm>
              <a:off x="442414" y="2714194"/>
              <a:ext cx="14305581" cy="316129"/>
              <a:chOff x="0" y="0"/>
              <a:chExt cx="12930865" cy="285750"/>
            </a:xfrm>
          </p:grpSpPr>
          <p:sp>
            <p:nvSpPr>
              <p:cNvPr id="17" name="Freeform 17"/>
              <p:cNvSpPr/>
              <p:nvPr/>
            </p:nvSpPr>
            <p:spPr>
              <a:xfrm>
                <a:off x="65665" y="49530"/>
                <a:ext cx="12799534" cy="187960"/>
              </a:xfrm>
              <a:custGeom>
                <a:avLst/>
                <a:gdLst/>
                <a:ahLst/>
                <a:cxnLst/>
                <a:rect l="l" t="t" r="r" b="b"/>
                <a:pathLst>
                  <a:path w="12799534" h="187960">
                    <a:moveTo>
                      <a:pt x="27649" y="127000"/>
                    </a:moveTo>
                    <a:cubicBezTo>
                      <a:pt x="364615" y="158750"/>
                      <a:pt x="442376" y="157480"/>
                      <a:pt x="634188" y="157480"/>
                    </a:cubicBezTo>
                    <a:cubicBezTo>
                      <a:pt x="1225175" y="156210"/>
                      <a:pt x="2968759" y="105410"/>
                      <a:pt x="4252687" y="93980"/>
                    </a:cubicBezTo>
                    <a:cubicBezTo>
                      <a:pt x="5711146" y="80010"/>
                      <a:pt x="7910931" y="102870"/>
                      <a:pt x="8927014" y="88900"/>
                    </a:cubicBezTo>
                    <a:cubicBezTo>
                      <a:pt x="9417776" y="82550"/>
                      <a:pt x="9587122" y="67310"/>
                      <a:pt x="10020859" y="60960"/>
                    </a:cubicBezTo>
                    <a:cubicBezTo>
                      <a:pt x="10655046" y="52070"/>
                      <a:pt x="12011551" y="71120"/>
                      <a:pt x="12360614" y="58420"/>
                    </a:cubicBezTo>
                    <a:cubicBezTo>
                      <a:pt x="12462568" y="54610"/>
                      <a:pt x="12491944" y="50800"/>
                      <a:pt x="12555881" y="44450"/>
                    </a:cubicBezTo>
                    <a:cubicBezTo>
                      <a:pt x="12618091" y="38100"/>
                      <a:pt x="12706221" y="29210"/>
                      <a:pt x="12739053" y="17780"/>
                    </a:cubicBezTo>
                    <a:cubicBezTo>
                      <a:pt x="12752877" y="12700"/>
                      <a:pt x="12758062" y="1270"/>
                      <a:pt x="12766701" y="1270"/>
                    </a:cubicBezTo>
                    <a:cubicBezTo>
                      <a:pt x="12777070" y="1270"/>
                      <a:pt x="12792621" y="10160"/>
                      <a:pt x="12796078" y="16510"/>
                    </a:cubicBezTo>
                    <a:cubicBezTo>
                      <a:pt x="12799534" y="21590"/>
                      <a:pt x="12796078" y="31750"/>
                      <a:pt x="12790894" y="36830"/>
                    </a:cubicBezTo>
                    <a:cubicBezTo>
                      <a:pt x="12783982" y="41910"/>
                      <a:pt x="12763245" y="46990"/>
                      <a:pt x="12756334" y="43180"/>
                    </a:cubicBezTo>
                    <a:cubicBezTo>
                      <a:pt x="12747693" y="39370"/>
                      <a:pt x="12740781" y="13970"/>
                      <a:pt x="12745965" y="7620"/>
                    </a:cubicBezTo>
                    <a:cubicBezTo>
                      <a:pt x="12751150" y="2540"/>
                      <a:pt x="12773614" y="0"/>
                      <a:pt x="12782254" y="3810"/>
                    </a:cubicBezTo>
                    <a:cubicBezTo>
                      <a:pt x="12790894" y="7620"/>
                      <a:pt x="12799534" y="20320"/>
                      <a:pt x="12796078" y="27940"/>
                    </a:cubicBezTo>
                    <a:cubicBezTo>
                      <a:pt x="12790894" y="39370"/>
                      <a:pt x="12761517" y="53340"/>
                      <a:pt x="12728684" y="62230"/>
                    </a:cubicBezTo>
                    <a:cubicBezTo>
                      <a:pt x="12663019" y="80010"/>
                      <a:pt x="12564521" y="80010"/>
                      <a:pt x="12412455" y="85090"/>
                    </a:cubicBezTo>
                    <a:cubicBezTo>
                      <a:pt x="12021920" y="99060"/>
                      <a:pt x="10940171" y="77470"/>
                      <a:pt x="10312895" y="83820"/>
                    </a:cubicBezTo>
                    <a:cubicBezTo>
                      <a:pt x="9803126" y="88900"/>
                      <a:pt x="9516273" y="107950"/>
                      <a:pt x="8927014" y="114300"/>
                    </a:cubicBezTo>
                    <a:cubicBezTo>
                      <a:pt x="7893651" y="125730"/>
                      <a:pt x="6060209" y="104140"/>
                      <a:pt x="4658775" y="116840"/>
                    </a:cubicBezTo>
                    <a:cubicBezTo>
                      <a:pt x="3297086" y="128270"/>
                      <a:pt x="1335769" y="187960"/>
                      <a:pt x="634188" y="185420"/>
                    </a:cubicBezTo>
                    <a:cubicBezTo>
                      <a:pt x="385351" y="184150"/>
                      <a:pt x="240197" y="184150"/>
                      <a:pt x="129603" y="173990"/>
                    </a:cubicBezTo>
                    <a:cubicBezTo>
                      <a:pt x="74306" y="168910"/>
                      <a:pt x="24193" y="166370"/>
                      <a:pt x="8640" y="154940"/>
                    </a:cubicBezTo>
                    <a:cubicBezTo>
                      <a:pt x="1728" y="148590"/>
                      <a:pt x="0" y="138430"/>
                      <a:pt x="3456" y="133350"/>
                    </a:cubicBezTo>
                    <a:cubicBezTo>
                      <a:pt x="6912" y="129540"/>
                      <a:pt x="27649" y="127000"/>
                      <a:pt x="27649" y="127000"/>
                    </a:cubicBezTo>
                  </a:path>
                </a:pathLst>
              </a:custGeom>
              <a:solidFill>
                <a:srgbClr val="5D4141"/>
              </a:solidFill>
              <a:ln cap="sq">
                <a:noFill/>
                <a:prstDash val="solid"/>
                <a:miter/>
              </a:ln>
            </p:spPr>
            <p:txBody>
              <a:bodyPr/>
              <a:lstStyle/>
              <a:p>
                <a:endParaRPr lang="en-US"/>
              </a:p>
            </p:txBody>
          </p:sp>
        </p:grpSp>
        <p:grpSp>
          <p:nvGrpSpPr>
            <p:cNvPr id="18" name="Group 18"/>
            <p:cNvGrpSpPr/>
            <p:nvPr/>
          </p:nvGrpSpPr>
          <p:grpSpPr>
            <a:xfrm>
              <a:off x="442414" y="4188185"/>
              <a:ext cx="14305581" cy="316129"/>
              <a:chOff x="0" y="0"/>
              <a:chExt cx="12930865" cy="285750"/>
            </a:xfrm>
          </p:grpSpPr>
          <p:sp>
            <p:nvSpPr>
              <p:cNvPr id="19" name="Freeform 19"/>
              <p:cNvSpPr/>
              <p:nvPr/>
            </p:nvSpPr>
            <p:spPr>
              <a:xfrm>
                <a:off x="65665" y="49530"/>
                <a:ext cx="12799534" cy="187960"/>
              </a:xfrm>
              <a:custGeom>
                <a:avLst/>
                <a:gdLst/>
                <a:ahLst/>
                <a:cxnLst/>
                <a:rect l="l" t="t" r="r" b="b"/>
                <a:pathLst>
                  <a:path w="12799534" h="187960">
                    <a:moveTo>
                      <a:pt x="27649" y="127000"/>
                    </a:moveTo>
                    <a:cubicBezTo>
                      <a:pt x="364615" y="158750"/>
                      <a:pt x="442376" y="157480"/>
                      <a:pt x="634188" y="157480"/>
                    </a:cubicBezTo>
                    <a:cubicBezTo>
                      <a:pt x="1225175" y="156210"/>
                      <a:pt x="2968759" y="105410"/>
                      <a:pt x="4252687" y="93980"/>
                    </a:cubicBezTo>
                    <a:cubicBezTo>
                      <a:pt x="5711146" y="80010"/>
                      <a:pt x="7910931" y="102870"/>
                      <a:pt x="8927014" y="88900"/>
                    </a:cubicBezTo>
                    <a:cubicBezTo>
                      <a:pt x="9417776" y="82550"/>
                      <a:pt x="9587122" y="67310"/>
                      <a:pt x="10020859" y="60960"/>
                    </a:cubicBezTo>
                    <a:cubicBezTo>
                      <a:pt x="10655046" y="52070"/>
                      <a:pt x="12011551" y="71120"/>
                      <a:pt x="12360614" y="58420"/>
                    </a:cubicBezTo>
                    <a:cubicBezTo>
                      <a:pt x="12462568" y="54610"/>
                      <a:pt x="12491944" y="50800"/>
                      <a:pt x="12555881" y="44450"/>
                    </a:cubicBezTo>
                    <a:cubicBezTo>
                      <a:pt x="12618091" y="38100"/>
                      <a:pt x="12706221" y="29210"/>
                      <a:pt x="12739053" y="17780"/>
                    </a:cubicBezTo>
                    <a:cubicBezTo>
                      <a:pt x="12752877" y="12700"/>
                      <a:pt x="12758062" y="1270"/>
                      <a:pt x="12766701" y="1270"/>
                    </a:cubicBezTo>
                    <a:cubicBezTo>
                      <a:pt x="12777070" y="1270"/>
                      <a:pt x="12792621" y="10160"/>
                      <a:pt x="12796078" y="16510"/>
                    </a:cubicBezTo>
                    <a:cubicBezTo>
                      <a:pt x="12799534" y="21590"/>
                      <a:pt x="12796078" y="31750"/>
                      <a:pt x="12790894" y="36830"/>
                    </a:cubicBezTo>
                    <a:cubicBezTo>
                      <a:pt x="12783982" y="41910"/>
                      <a:pt x="12763245" y="46990"/>
                      <a:pt x="12756334" y="43180"/>
                    </a:cubicBezTo>
                    <a:cubicBezTo>
                      <a:pt x="12747693" y="39370"/>
                      <a:pt x="12740781" y="13970"/>
                      <a:pt x="12745965" y="7620"/>
                    </a:cubicBezTo>
                    <a:cubicBezTo>
                      <a:pt x="12751150" y="2540"/>
                      <a:pt x="12773614" y="0"/>
                      <a:pt x="12782254" y="3810"/>
                    </a:cubicBezTo>
                    <a:cubicBezTo>
                      <a:pt x="12790894" y="7620"/>
                      <a:pt x="12799534" y="20320"/>
                      <a:pt x="12796078" y="27940"/>
                    </a:cubicBezTo>
                    <a:cubicBezTo>
                      <a:pt x="12790894" y="39370"/>
                      <a:pt x="12761517" y="53340"/>
                      <a:pt x="12728684" y="62230"/>
                    </a:cubicBezTo>
                    <a:cubicBezTo>
                      <a:pt x="12663019" y="80010"/>
                      <a:pt x="12564521" y="80010"/>
                      <a:pt x="12412455" y="85090"/>
                    </a:cubicBezTo>
                    <a:cubicBezTo>
                      <a:pt x="12021920" y="99060"/>
                      <a:pt x="10940171" y="77470"/>
                      <a:pt x="10312895" y="83820"/>
                    </a:cubicBezTo>
                    <a:cubicBezTo>
                      <a:pt x="9803126" y="88900"/>
                      <a:pt x="9516273" y="107950"/>
                      <a:pt x="8927014" y="114300"/>
                    </a:cubicBezTo>
                    <a:cubicBezTo>
                      <a:pt x="7893651" y="125730"/>
                      <a:pt x="6060209" y="104140"/>
                      <a:pt x="4658775" y="116840"/>
                    </a:cubicBezTo>
                    <a:cubicBezTo>
                      <a:pt x="3297086" y="128270"/>
                      <a:pt x="1335769" y="187960"/>
                      <a:pt x="634188" y="185420"/>
                    </a:cubicBezTo>
                    <a:cubicBezTo>
                      <a:pt x="385351" y="184150"/>
                      <a:pt x="240197" y="184150"/>
                      <a:pt x="129603" y="173990"/>
                    </a:cubicBezTo>
                    <a:cubicBezTo>
                      <a:pt x="74306" y="168910"/>
                      <a:pt x="24193" y="166370"/>
                      <a:pt x="8640" y="154940"/>
                    </a:cubicBezTo>
                    <a:cubicBezTo>
                      <a:pt x="1728" y="148590"/>
                      <a:pt x="0" y="138430"/>
                      <a:pt x="3456" y="133350"/>
                    </a:cubicBezTo>
                    <a:cubicBezTo>
                      <a:pt x="6912" y="129540"/>
                      <a:pt x="27649" y="127000"/>
                      <a:pt x="27649" y="127000"/>
                    </a:cubicBezTo>
                  </a:path>
                </a:pathLst>
              </a:custGeom>
              <a:solidFill>
                <a:srgbClr val="5D4141"/>
              </a:solidFill>
              <a:ln cap="sq">
                <a:noFill/>
                <a:prstDash val="solid"/>
                <a:miter/>
              </a:ln>
            </p:spPr>
            <p:txBody>
              <a:bodyPr/>
              <a:lstStyle/>
              <a:p>
                <a:endParaRPr lang="en-US"/>
              </a:p>
            </p:txBody>
          </p:sp>
        </p:grpSp>
        <p:grpSp>
          <p:nvGrpSpPr>
            <p:cNvPr id="20" name="Group 20"/>
            <p:cNvGrpSpPr/>
            <p:nvPr/>
          </p:nvGrpSpPr>
          <p:grpSpPr>
            <a:xfrm>
              <a:off x="442414" y="5662176"/>
              <a:ext cx="14305581" cy="316129"/>
              <a:chOff x="0" y="0"/>
              <a:chExt cx="12930865" cy="285750"/>
            </a:xfrm>
          </p:grpSpPr>
          <p:sp>
            <p:nvSpPr>
              <p:cNvPr id="21" name="Freeform 21"/>
              <p:cNvSpPr/>
              <p:nvPr/>
            </p:nvSpPr>
            <p:spPr>
              <a:xfrm>
                <a:off x="65665" y="49530"/>
                <a:ext cx="12799534" cy="187960"/>
              </a:xfrm>
              <a:custGeom>
                <a:avLst/>
                <a:gdLst/>
                <a:ahLst/>
                <a:cxnLst/>
                <a:rect l="l" t="t" r="r" b="b"/>
                <a:pathLst>
                  <a:path w="12799534" h="187960">
                    <a:moveTo>
                      <a:pt x="27649" y="127000"/>
                    </a:moveTo>
                    <a:cubicBezTo>
                      <a:pt x="364615" y="158750"/>
                      <a:pt x="442376" y="157480"/>
                      <a:pt x="634188" y="157480"/>
                    </a:cubicBezTo>
                    <a:cubicBezTo>
                      <a:pt x="1225175" y="156210"/>
                      <a:pt x="2968759" y="105410"/>
                      <a:pt x="4252687" y="93980"/>
                    </a:cubicBezTo>
                    <a:cubicBezTo>
                      <a:pt x="5711146" y="80010"/>
                      <a:pt x="7910931" y="102870"/>
                      <a:pt x="8927014" y="88900"/>
                    </a:cubicBezTo>
                    <a:cubicBezTo>
                      <a:pt x="9417776" y="82550"/>
                      <a:pt x="9587122" y="67310"/>
                      <a:pt x="10020859" y="60960"/>
                    </a:cubicBezTo>
                    <a:cubicBezTo>
                      <a:pt x="10655046" y="52070"/>
                      <a:pt x="12011551" y="71120"/>
                      <a:pt x="12360614" y="58420"/>
                    </a:cubicBezTo>
                    <a:cubicBezTo>
                      <a:pt x="12462568" y="54610"/>
                      <a:pt x="12491944" y="50800"/>
                      <a:pt x="12555881" y="44450"/>
                    </a:cubicBezTo>
                    <a:cubicBezTo>
                      <a:pt x="12618091" y="38100"/>
                      <a:pt x="12706221" y="29210"/>
                      <a:pt x="12739053" y="17780"/>
                    </a:cubicBezTo>
                    <a:cubicBezTo>
                      <a:pt x="12752877" y="12700"/>
                      <a:pt x="12758062" y="1270"/>
                      <a:pt x="12766701" y="1270"/>
                    </a:cubicBezTo>
                    <a:cubicBezTo>
                      <a:pt x="12777070" y="1270"/>
                      <a:pt x="12792621" y="10160"/>
                      <a:pt x="12796078" y="16510"/>
                    </a:cubicBezTo>
                    <a:cubicBezTo>
                      <a:pt x="12799534" y="21590"/>
                      <a:pt x="12796078" y="31750"/>
                      <a:pt x="12790894" y="36830"/>
                    </a:cubicBezTo>
                    <a:cubicBezTo>
                      <a:pt x="12783982" y="41910"/>
                      <a:pt x="12763245" y="46990"/>
                      <a:pt x="12756334" y="43180"/>
                    </a:cubicBezTo>
                    <a:cubicBezTo>
                      <a:pt x="12747693" y="39370"/>
                      <a:pt x="12740781" y="13970"/>
                      <a:pt x="12745965" y="7620"/>
                    </a:cubicBezTo>
                    <a:cubicBezTo>
                      <a:pt x="12751150" y="2540"/>
                      <a:pt x="12773614" y="0"/>
                      <a:pt x="12782254" y="3810"/>
                    </a:cubicBezTo>
                    <a:cubicBezTo>
                      <a:pt x="12790894" y="7620"/>
                      <a:pt x="12799534" y="20320"/>
                      <a:pt x="12796078" y="27940"/>
                    </a:cubicBezTo>
                    <a:cubicBezTo>
                      <a:pt x="12790894" y="39370"/>
                      <a:pt x="12761517" y="53340"/>
                      <a:pt x="12728684" y="62230"/>
                    </a:cubicBezTo>
                    <a:cubicBezTo>
                      <a:pt x="12663019" y="80010"/>
                      <a:pt x="12564521" y="80010"/>
                      <a:pt x="12412455" y="85090"/>
                    </a:cubicBezTo>
                    <a:cubicBezTo>
                      <a:pt x="12021920" y="99060"/>
                      <a:pt x="10940171" y="77470"/>
                      <a:pt x="10312895" y="83820"/>
                    </a:cubicBezTo>
                    <a:cubicBezTo>
                      <a:pt x="9803126" y="88900"/>
                      <a:pt x="9516273" y="107950"/>
                      <a:pt x="8927014" y="114300"/>
                    </a:cubicBezTo>
                    <a:cubicBezTo>
                      <a:pt x="7893651" y="125730"/>
                      <a:pt x="6060209" y="104140"/>
                      <a:pt x="4658775" y="116840"/>
                    </a:cubicBezTo>
                    <a:cubicBezTo>
                      <a:pt x="3297086" y="128270"/>
                      <a:pt x="1335769" y="187960"/>
                      <a:pt x="634188" y="185420"/>
                    </a:cubicBezTo>
                    <a:cubicBezTo>
                      <a:pt x="385351" y="184150"/>
                      <a:pt x="240197" y="184150"/>
                      <a:pt x="129603" y="173990"/>
                    </a:cubicBezTo>
                    <a:cubicBezTo>
                      <a:pt x="74306" y="168910"/>
                      <a:pt x="24193" y="166370"/>
                      <a:pt x="8640" y="154940"/>
                    </a:cubicBezTo>
                    <a:cubicBezTo>
                      <a:pt x="1728" y="148590"/>
                      <a:pt x="0" y="138430"/>
                      <a:pt x="3456" y="133350"/>
                    </a:cubicBezTo>
                    <a:cubicBezTo>
                      <a:pt x="6912" y="129540"/>
                      <a:pt x="27649" y="127000"/>
                      <a:pt x="27649" y="127000"/>
                    </a:cubicBezTo>
                  </a:path>
                </a:pathLst>
              </a:custGeom>
              <a:solidFill>
                <a:srgbClr val="5D4141"/>
              </a:solidFill>
              <a:ln cap="sq">
                <a:noFill/>
                <a:prstDash val="solid"/>
                <a:miter/>
              </a:ln>
            </p:spPr>
            <p:txBody>
              <a:bodyPr/>
              <a:lstStyle/>
              <a:p>
                <a:endParaRPr lang="en-US"/>
              </a:p>
            </p:txBody>
          </p:sp>
        </p:grpSp>
        <p:grpSp>
          <p:nvGrpSpPr>
            <p:cNvPr id="22" name="Group 22"/>
            <p:cNvGrpSpPr/>
            <p:nvPr/>
          </p:nvGrpSpPr>
          <p:grpSpPr>
            <a:xfrm>
              <a:off x="442414" y="7136167"/>
              <a:ext cx="14305581" cy="316129"/>
              <a:chOff x="0" y="0"/>
              <a:chExt cx="12930865" cy="285750"/>
            </a:xfrm>
          </p:grpSpPr>
          <p:sp>
            <p:nvSpPr>
              <p:cNvPr id="23" name="Freeform 23"/>
              <p:cNvSpPr/>
              <p:nvPr/>
            </p:nvSpPr>
            <p:spPr>
              <a:xfrm>
                <a:off x="65665" y="49530"/>
                <a:ext cx="12799534" cy="187960"/>
              </a:xfrm>
              <a:custGeom>
                <a:avLst/>
                <a:gdLst/>
                <a:ahLst/>
                <a:cxnLst/>
                <a:rect l="l" t="t" r="r" b="b"/>
                <a:pathLst>
                  <a:path w="12799534" h="187960">
                    <a:moveTo>
                      <a:pt x="27649" y="127000"/>
                    </a:moveTo>
                    <a:cubicBezTo>
                      <a:pt x="364615" y="158750"/>
                      <a:pt x="442376" y="157480"/>
                      <a:pt x="634188" y="157480"/>
                    </a:cubicBezTo>
                    <a:cubicBezTo>
                      <a:pt x="1225175" y="156210"/>
                      <a:pt x="2968759" y="105410"/>
                      <a:pt x="4252687" y="93980"/>
                    </a:cubicBezTo>
                    <a:cubicBezTo>
                      <a:pt x="5711146" y="80010"/>
                      <a:pt x="7910931" y="102870"/>
                      <a:pt x="8927014" y="88900"/>
                    </a:cubicBezTo>
                    <a:cubicBezTo>
                      <a:pt x="9417776" y="82550"/>
                      <a:pt x="9587122" y="67310"/>
                      <a:pt x="10020859" y="60960"/>
                    </a:cubicBezTo>
                    <a:cubicBezTo>
                      <a:pt x="10655046" y="52070"/>
                      <a:pt x="12011551" y="71120"/>
                      <a:pt x="12360614" y="58420"/>
                    </a:cubicBezTo>
                    <a:cubicBezTo>
                      <a:pt x="12462568" y="54610"/>
                      <a:pt x="12491944" y="50800"/>
                      <a:pt x="12555881" y="44450"/>
                    </a:cubicBezTo>
                    <a:cubicBezTo>
                      <a:pt x="12618091" y="38100"/>
                      <a:pt x="12706221" y="29210"/>
                      <a:pt x="12739053" y="17780"/>
                    </a:cubicBezTo>
                    <a:cubicBezTo>
                      <a:pt x="12752877" y="12700"/>
                      <a:pt x="12758062" y="1270"/>
                      <a:pt x="12766701" y="1270"/>
                    </a:cubicBezTo>
                    <a:cubicBezTo>
                      <a:pt x="12777070" y="1270"/>
                      <a:pt x="12792621" y="10160"/>
                      <a:pt x="12796078" y="16510"/>
                    </a:cubicBezTo>
                    <a:cubicBezTo>
                      <a:pt x="12799534" y="21590"/>
                      <a:pt x="12796078" y="31750"/>
                      <a:pt x="12790894" y="36830"/>
                    </a:cubicBezTo>
                    <a:cubicBezTo>
                      <a:pt x="12783982" y="41910"/>
                      <a:pt x="12763245" y="46990"/>
                      <a:pt x="12756334" y="43180"/>
                    </a:cubicBezTo>
                    <a:cubicBezTo>
                      <a:pt x="12747693" y="39370"/>
                      <a:pt x="12740781" y="13970"/>
                      <a:pt x="12745965" y="7620"/>
                    </a:cubicBezTo>
                    <a:cubicBezTo>
                      <a:pt x="12751150" y="2540"/>
                      <a:pt x="12773614" y="0"/>
                      <a:pt x="12782254" y="3810"/>
                    </a:cubicBezTo>
                    <a:cubicBezTo>
                      <a:pt x="12790894" y="7620"/>
                      <a:pt x="12799534" y="20320"/>
                      <a:pt x="12796078" y="27940"/>
                    </a:cubicBezTo>
                    <a:cubicBezTo>
                      <a:pt x="12790894" y="39370"/>
                      <a:pt x="12761517" y="53340"/>
                      <a:pt x="12728684" y="62230"/>
                    </a:cubicBezTo>
                    <a:cubicBezTo>
                      <a:pt x="12663019" y="80010"/>
                      <a:pt x="12564521" y="80010"/>
                      <a:pt x="12412455" y="85090"/>
                    </a:cubicBezTo>
                    <a:cubicBezTo>
                      <a:pt x="12021920" y="99060"/>
                      <a:pt x="10940171" y="77470"/>
                      <a:pt x="10312895" y="83820"/>
                    </a:cubicBezTo>
                    <a:cubicBezTo>
                      <a:pt x="9803126" y="88900"/>
                      <a:pt x="9516273" y="107950"/>
                      <a:pt x="8927014" y="114300"/>
                    </a:cubicBezTo>
                    <a:cubicBezTo>
                      <a:pt x="7893651" y="125730"/>
                      <a:pt x="6060209" y="104140"/>
                      <a:pt x="4658775" y="116840"/>
                    </a:cubicBezTo>
                    <a:cubicBezTo>
                      <a:pt x="3297086" y="128270"/>
                      <a:pt x="1335769" y="187960"/>
                      <a:pt x="634188" y="185420"/>
                    </a:cubicBezTo>
                    <a:cubicBezTo>
                      <a:pt x="385351" y="184150"/>
                      <a:pt x="240197" y="184150"/>
                      <a:pt x="129603" y="173990"/>
                    </a:cubicBezTo>
                    <a:cubicBezTo>
                      <a:pt x="74306" y="168910"/>
                      <a:pt x="24193" y="166370"/>
                      <a:pt x="8640" y="154940"/>
                    </a:cubicBezTo>
                    <a:cubicBezTo>
                      <a:pt x="1728" y="148590"/>
                      <a:pt x="0" y="138430"/>
                      <a:pt x="3456" y="133350"/>
                    </a:cubicBezTo>
                    <a:cubicBezTo>
                      <a:pt x="6912" y="129540"/>
                      <a:pt x="27649" y="127000"/>
                      <a:pt x="27649" y="127000"/>
                    </a:cubicBezTo>
                  </a:path>
                </a:pathLst>
              </a:custGeom>
              <a:solidFill>
                <a:srgbClr val="5D4141"/>
              </a:solidFill>
              <a:ln cap="sq">
                <a:noFill/>
                <a:prstDash val="solid"/>
                <a:miter/>
              </a:ln>
            </p:spPr>
            <p:txBody>
              <a:bodyPr/>
              <a:lstStyle/>
              <a:p>
                <a:endParaRPr lang="en-US"/>
              </a:p>
            </p:txBody>
          </p:sp>
        </p:grpSp>
        <p:sp>
          <p:nvSpPr>
            <p:cNvPr id="24" name="TextBox 24"/>
            <p:cNvSpPr txBox="1"/>
            <p:nvPr/>
          </p:nvSpPr>
          <p:spPr>
            <a:xfrm>
              <a:off x="573948" y="412894"/>
              <a:ext cx="14174048" cy="697983"/>
            </a:xfrm>
            <a:prstGeom prst="rect">
              <a:avLst/>
            </a:prstGeom>
          </p:spPr>
          <p:txBody>
            <a:bodyPr lIns="0" tIns="0" rIns="0" bIns="0" rtlCol="0" anchor="t">
              <a:spAutoFit/>
            </a:bodyPr>
            <a:lstStyle/>
            <a:p>
              <a:pPr algn="l">
                <a:lnSpc>
                  <a:spcPts val="4115"/>
                </a:lnSpc>
              </a:pPr>
              <a:r>
                <a:rPr lang="en-US" sz="3430" dirty="0">
                  <a:solidFill>
                    <a:srgbClr val="264250"/>
                  </a:solidFill>
                  <a:latin typeface="Asap" panose="020F0504030202060203"/>
                  <a:ea typeface="Asap" panose="020F0504030202060203"/>
                  <a:cs typeface="Asap" panose="020F0504030202060203"/>
                  <a:sym typeface="Asap" panose="020F0504030202060203"/>
                </a:rPr>
                <a:t>LÊ THỊ KIM OANH - 22632471 (TRƯỞNG NHÓM)</a:t>
              </a:r>
            </a:p>
          </p:txBody>
        </p:sp>
        <p:sp>
          <p:nvSpPr>
            <p:cNvPr id="25" name="TextBox 25"/>
            <p:cNvSpPr txBox="1"/>
            <p:nvPr/>
          </p:nvSpPr>
          <p:spPr>
            <a:xfrm>
              <a:off x="573948" y="1886885"/>
              <a:ext cx="14174048" cy="697983"/>
            </a:xfrm>
            <a:prstGeom prst="rect">
              <a:avLst/>
            </a:prstGeom>
          </p:spPr>
          <p:txBody>
            <a:bodyPr lIns="0" tIns="0" rIns="0" bIns="0" rtlCol="0" anchor="t">
              <a:spAutoFit/>
            </a:bodyPr>
            <a:lstStyle/>
            <a:p>
              <a:pPr algn="l">
                <a:lnSpc>
                  <a:spcPts val="4115"/>
                </a:lnSpc>
              </a:pPr>
              <a:r>
                <a:rPr lang="en-US" sz="3430" dirty="0">
                  <a:solidFill>
                    <a:srgbClr val="264250"/>
                  </a:solidFill>
                  <a:latin typeface="Asap" panose="020F0504030202060203"/>
                  <a:ea typeface="Asap" panose="020F0504030202060203"/>
                  <a:cs typeface="Asap" panose="020F0504030202060203"/>
                  <a:sym typeface="Asap" panose="020F0504030202060203"/>
                </a:rPr>
                <a:t>NGUYỄN </a:t>
              </a:r>
              <a:r>
                <a:rPr lang="en-US" sz="3430" dirty="0">
                  <a:solidFill>
                    <a:srgbClr val="264250"/>
                  </a:solidFill>
                  <a:latin typeface="+mj-lt"/>
                  <a:ea typeface="Asap" panose="020F0504030202060203"/>
                  <a:cs typeface="Asap" panose="020F0504030202060203"/>
                  <a:sym typeface="Asap" panose="020F0504030202060203"/>
                </a:rPr>
                <a:t>DUY</a:t>
              </a:r>
              <a:r>
                <a:rPr lang="en-US" sz="3430" dirty="0">
                  <a:solidFill>
                    <a:srgbClr val="264250"/>
                  </a:solidFill>
                  <a:latin typeface="Asap" panose="020F0504030202060203"/>
                  <a:ea typeface="Asap" panose="020F0504030202060203"/>
                  <a:cs typeface="Asap" panose="020F0504030202060203"/>
                  <a:sym typeface="Asap" panose="020F0504030202060203"/>
                </a:rPr>
                <a:t> - 22708301</a:t>
              </a:r>
            </a:p>
          </p:txBody>
        </p:sp>
        <p:sp>
          <p:nvSpPr>
            <p:cNvPr id="26" name="TextBox 26"/>
            <p:cNvSpPr txBox="1"/>
            <p:nvPr/>
          </p:nvSpPr>
          <p:spPr>
            <a:xfrm>
              <a:off x="573948" y="3360876"/>
              <a:ext cx="14174048" cy="697983"/>
            </a:xfrm>
            <a:prstGeom prst="rect">
              <a:avLst/>
            </a:prstGeom>
          </p:spPr>
          <p:txBody>
            <a:bodyPr lIns="0" tIns="0" rIns="0" bIns="0" rtlCol="0" anchor="t">
              <a:spAutoFit/>
            </a:bodyPr>
            <a:lstStyle/>
            <a:p>
              <a:pPr algn="l">
                <a:lnSpc>
                  <a:spcPts val="4115"/>
                </a:lnSpc>
              </a:pPr>
              <a:r>
                <a:rPr lang="en-US" sz="3430" dirty="0">
                  <a:solidFill>
                    <a:srgbClr val="264250"/>
                  </a:solidFill>
                  <a:latin typeface="Asap" panose="020F0504030202060203"/>
                  <a:ea typeface="Asap" panose="020F0504030202060203"/>
                  <a:cs typeface="Asap" panose="020F0504030202060203"/>
                  <a:sym typeface="Asap" panose="020F0504030202060203"/>
                </a:rPr>
                <a:t>LÊ ĐẶNG PHƯƠNG TRINH- 22636871</a:t>
              </a:r>
            </a:p>
          </p:txBody>
        </p:sp>
        <p:sp>
          <p:nvSpPr>
            <p:cNvPr id="27" name="TextBox 27"/>
            <p:cNvSpPr txBox="1"/>
            <p:nvPr/>
          </p:nvSpPr>
          <p:spPr>
            <a:xfrm>
              <a:off x="573948" y="4834867"/>
              <a:ext cx="14174048" cy="697983"/>
            </a:xfrm>
            <a:prstGeom prst="rect">
              <a:avLst/>
            </a:prstGeom>
          </p:spPr>
          <p:txBody>
            <a:bodyPr lIns="0" tIns="0" rIns="0" bIns="0" rtlCol="0" anchor="t">
              <a:spAutoFit/>
            </a:bodyPr>
            <a:lstStyle/>
            <a:p>
              <a:pPr algn="l">
                <a:lnSpc>
                  <a:spcPts val="4115"/>
                </a:lnSpc>
              </a:pPr>
              <a:r>
                <a:rPr lang="en-US" sz="3430" dirty="0">
                  <a:solidFill>
                    <a:srgbClr val="264250"/>
                  </a:solidFill>
                  <a:latin typeface="Asap" panose="020F0504030202060203"/>
                  <a:ea typeface="Asap" panose="020F0504030202060203"/>
                  <a:cs typeface="Asap" panose="020F0504030202060203"/>
                  <a:sym typeface="Asap" panose="020F0504030202060203"/>
                </a:rPr>
                <a:t>NGUYỄN HUY KHANG- 22710921</a:t>
              </a:r>
            </a:p>
          </p:txBody>
        </p:sp>
        <p:sp>
          <p:nvSpPr>
            <p:cNvPr id="28" name="TextBox 28"/>
            <p:cNvSpPr txBox="1"/>
            <p:nvPr/>
          </p:nvSpPr>
          <p:spPr>
            <a:xfrm>
              <a:off x="573948" y="6308858"/>
              <a:ext cx="14174048" cy="697983"/>
            </a:xfrm>
            <a:prstGeom prst="rect">
              <a:avLst/>
            </a:prstGeom>
          </p:spPr>
          <p:txBody>
            <a:bodyPr lIns="0" tIns="0" rIns="0" bIns="0" rtlCol="0" anchor="t">
              <a:spAutoFit/>
            </a:bodyPr>
            <a:lstStyle/>
            <a:p>
              <a:pPr algn="l">
                <a:lnSpc>
                  <a:spcPts val="4115"/>
                </a:lnSpc>
              </a:pPr>
              <a:r>
                <a:rPr lang="en-US" sz="3430" dirty="0">
                  <a:solidFill>
                    <a:srgbClr val="264250"/>
                  </a:solidFill>
                  <a:latin typeface="Asap" panose="020F0504030202060203"/>
                  <a:ea typeface="Asap" panose="020F0504030202060203"/>
                  <a:cs typeface="Asap" panose="020F0504030202060203"/>
                  <a:sym typeface="Asap" panose="020F0504030202060203"/>
                </a:rPr>
                <a:t>ĐÀO TRUNG KIÊN - 22635961</a:t>
              </a:r>
            </a:p>
          </p:txBody>
        </p:sp>
        <p:sp>
          <p:nvSpPr>
            <p:cNvPr id="29" name="TextBox 29"/>
            <p:cNvSpPr txBox="1"/>
            <p:nvPr/>
          </p:nvSpPr>
          <p:spPr>
            <a:xfrm>
              <a:off x="573948" y="7782849"/>
              <a:ext cx="14174048" cy="697983"/>
            </a:xfrm>
            <a:prstGeom prst="rect">
              <a:avLst/>
            </a:prstGeom>
          </p:spPr>
          <p:txBody>
            <a:bodyPr lIns="0" tIns="0" rIns="0" bIns="0" rtlCol="0" anchor="t">
              <a:spAutoFit/>
            </a:bodyPr>
            <a:lstStyle/>
            <a:p>
              <a:pPr algn="l">
                <a:lnSpc>
                  <a:spcPts val="4115"/>
                </a:lnSpc>
              </a:pPr>
              <a:r>
                <a:rPr lang="en-US" sz="3430" dirty="0">
                  <a:solidFill>
                    <a:srgbClr val="264250"/>
                  </a:solidFill>
                  <a:latin typeface="Asap" panose="020F0504030202060203"/>
                  <a:ea typeface="Asap" panose="020F0504030202060203"/>
                  <a:cs typeface="Asap" panose="020F0504030202060203"/>
                  <a:sym typeface="Asap" panose="020F0504030202060203"/>
                </a:rPr>
                <a:t>TRẦN THỊ MỸ UYÊN - 22718671</a:t>
              </a:r>
            </a:p>
          </p:txBody>
        </p:sp>
      </p:gr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73397" y="0"/>
            <a:ext cx="7214603" cy="10287000"/>
            <a:chOff x="0" y="0"/>
            <a:chExt cx="2631907" cy="3752725"/>
          </a:xfrm>
        </p:grpSpPr>
        <p:sp>
          <p:nvSpPr>
            <p:cNvPr id="3" name="Freeform 3"/>
            <p:cNvSpPr/>
            <p:nvPr/>
          </p:nvSpPr>
          <p:spPr>
            <a:xfrm>
              <a:off x="0" y="0"/>
              <a:ext cx="2631907" cy="3752726"/>
            </a:xfrm>
            <a:custGeom>
              <a:avLst/>
              <a:gdLst/>
              <a:ahLst/>
              <a:cxnLst/>
              <a:rect l="l" t="t" r="r" b="b"/>
              <a:pathLst>
                <a:path w="2631907" h="3752726">
                  <a:moveTo>
                    <a:pt x="0" y="0"/>
                  </a:moveTo>
                  <a:lnTo>
                    <a:pt x="2631907" y="0"/>
                  </a:lnTo>
                  <a:lnTo>
                    <a:pt x="2631907" y="3752726"/>
                  </a:lnTo>
                  <a:lnTo>
                    <a:pt x="0" y="3752726"/>
                  </a:lnTo>
                  <a:close/>
                </a:path>
              </a:pathLst>
            </a:custGeom>
            <a:solidFill>
              <a:srgbClr val="DCCCC0"/>
            </a:solidFill>
          </p:spPr>
          <p:txBody>
            <a:bodyPr/>
            <a:lstStyle/>
            <a:p>
              <a:endParaRPr lang="en-US"/>
            </a:p>
          </p:txBody>
        </p:sp>
      </p:grpSp>
      <p:grpSp>
        <p:nvGrpSpPr>
          <p:cNvPr id="4" name="Group 4"/>
          <p:cNvGrpSpPr/>
          <p:nvPr/>
        </p:nvGrpSpPr>
        <p:grpSpPr>
          <a:xfrm>
            <a:off x="475508" y="5457679"/>
            <a:ext cx="209550" cy="6398994"/>
            <a:chOff x="0" y="0"/>
            <a:chExt cx="279400" cy="8531991"/>
          </a:xfrm>
        </p:grpSpPr>
        <p:sp>
          <p:nvSpPr>
            <p:cNvPr id="5" name="AutoShape 5"/>
            <p:cNvSpPr/>
            <p:nvPr/>
          </p:nvSpPr>
          <p:spPr>
            <a:xfrm flipV="1">
              <a:off x="139700" y="2490955"/>
              <a:ext cx="0" cy="6041036"/>
            </a:xfrm>
            <a:prstGeom prst="line">
              <a:avLst/>
            </a:prstGeom>
            <a:ln w="38100" cap="flat">
              <a:solidFill>
                <a:srgbClr val="30231A"/>
              </a:solidFill>
              <a:prstDash val="solid"/>
              <a:headEnd type="none" w="sm" len="sm"/>
              <a:tailEnd type="none" w="sm" len="sm"/>
            </a:ln>
          </p:spPr>
          <p:txBody>
            <a:bodyPr/>
            <a:lstStyle/>
            <a:p>
              <a:endParaRPr lang="en-US"/>
            </a:p>
          </p:txBody>
        </p:sp>
        <p:sp>
          <p:nvSpPr>
            <p:cNvPr id="6" name="AutoShape 6"/>
            <p:cNvSpPr/>
            <p:nvPr/>
          </p:nvSpPr>
          <p:spPr>
            <a:xfrm flipV="1">
              <a:off x="139700" y="0"/>
              <a:ext cx="0" cy="2490955"/>
            </a:xfrm>
            <a:prstGeom prst="line">
              <a:avLst/>
            </a:prstGeom>
            <a:ln w="279400" cap="flat">
              <a:solidFill>
                <a:srgbClr val="9A6547"/>
              </a:solidFill>
              <a:prstDash val="solid"/>
              <a:headEnd type="none" w="sm" len="sm"/>
              <a:tailEnd type="none" w="sm" len="sm"/>
            </a:ln>
          </p:spPr>
          <p:txBody>
            <a:bodyPr/>
            <a:lstStyle/>
            <a:p>
              <a:endParaRPr lang="en-US"/>
            </a:p>
          </p:txBody>
        </p:sp>
      </p:grpSp>
      <p:sp>
        <p:nvSpPr>
          <p:cNvPr id="7" name="Freeform 7"/>
          <p:cNvSpPr/>
          <p:nvPr/>
        </p:nvSpPr>
        <p:spPr>
          <a:xfrm>
            <a:off x="11497389" y="297924"/>
            <a:ext cx="6393811" cy="4845576"/>
          </a:xfrm>
          <a:custGeom>
            <a:avLst/>
            <a:gdLst/>
            <a:ahLst/>
            <a:cxnLst/>
            <a:rect l="l" t="t" r="r" b="b"/>
            <a:pathLst>
              <a:path w="6393811" h="4845576">
                <a:moveTo>
                  <a:pt x="0" y="0"/>
                </a:moveTo>
                <a:lnTo>
                  <a:pt x="6393811" y="0"/>
                </a:lnTo>
                <a:lnTo>
                  <a:pt x="6393811" y="4845576"/>
                </a:lnTo>
                <a:lnTo>
                  <a:pt x="0" y="4845576"/>
                </a:lnTo>
                <a:lnTo>
                  <a:pt x="0" y="0"/>
                </a:lnTo>
                <a:close/>
              </a:path>
            </a:pathLst>
          </a:custGeom>
          <a:blipFill>
            <a:blip r:embed="rId2"/>
            <a:stretch>
              <a:fillRect l="-468" r="-468"/>
            </a:stretch>
          </a:blipFill>
        </p:spPr>
        <p:txBody>
          <a:bodyPr/>
          <a:lstStyle/>
          <a:p>
            <a:endParaRPr lang="en-US"/>
          </a:p>
        </p:txBody>
      </p:sp>
      <p:sp>
        <p:nvSpPr>
          <p:cNvPr id="8" name="Freeform 8"/>
          <p:cNvSpPr/>
          <p:nvPr/>
        </p:nvSpPr>
        <p:spPr>
          <a:xfrm>
            <a:off x="12129289" y="5457679"/>
            <a:ext cx="5130011" cy="4432790"/>
          </a:xfrm>
          <a:custGeom>
            <a:avLst/>
            <a:gdLst/>
            <a:ahLst/>
            <a:cxnLst/>
            <a:rect l="l" t="t" r="r" b="b"/>
            <a:pathLst>
              <a:path w="5130011" h="4432790">
                <a:moveTo>
                  <a:pt x="0" y="0"/>
                </a:moveTo>
                <a:lnTo>
                  <a:pt x="5130011" y="0"/>
                </a:lnTo>
                <a:lnTo>
                  <a:pt x="5130011" y="4432790"/>
                </a:lnTo>
                <a:lnTo>
                  <a:pt x="0" y="4432790"/>
                </a:lnTo>
                <a:lnTo>
                  <a:pt x="0" y="0"/>
                </a:lnTo>
                <a:close/>
              </a:path>
            </a:pathLst>
          </a:custGeom>
          <a:blipFill>
            <a:blip r:embed="rId3"/>
            <a:stretch>
              <a:fillRect/>
            </a:stretch>
          </a:blipFill>
        </p:spPr>
        <p:txBody>
          <a:bodyPr/>
          <a:lstStyle/>
          <a:p>
            <a:endParaRPr lang="en-US"/>
          </a:p>
        </p:txBody>
      </p:sp>
      <p:sp>
        <p:nvSpPr>
          <p:cNvPr id="11" name="TextBox 9">
            <a:extLst>
              <a:ext uri="{FF2B5EF4-FFF2-40B4-BE49-F238E27FC236}">
                <a16:creationId xmlns:a16="http://schemas.microsoft.com/office/drawing/2014/main" id="{F3D5F7A5-900A-4243-81A2-4F9818C11A27}"/>
              </a:ext>
            </a:extLst>
          </p:cNvPr>
          <p:cNvSpPr txBox="1"/>
          <p:nvPr/>
        </p:nvSpPr>
        <p:spPr>
          <a:xfrm>
            <a:off x="1077118" y="2095500"/>
            <a:ext cx="9391570" cy="7128555"/>
          </a:xfrm>
          <a:prstGeom prst="rect">
            <a:avLst/>
          </a:prstGeom>
        </p:spPr>
        <p:txBody>
          <a:bodyPr wrap="square" lIns="0" tIns="0" rIns="0" bIns="0" rtlCol="0" anchor="t">
            <a:spAutoFit/>
          </a:bodyPr>
          <a:lstStyle/>
          <a:p>
            <a:pPr algn="l">
              <a:lnSpc>
                <a:spcPts val="5611"/>
              </a:lnSpc>
            </a:pPr>
            <a:r>
              <a:rPr lang="en-US" sz="4000" b="1" dirty="0">
                <a:solidFill>
                  <a:srgbClr val="705E51"/>
                </a:solidFill>
                <a:latin typeface="Cabin Bold"/>
                <a:ea typeface="Cabin Bold"/>
                <a:cs typeface="Cabin Bold"/>
                <a:sym typeface="Cabin Bold"/>
              </a:rPr>
              <a:t>I.VIẾT ỨNG DỤNG CÀO DỮ LIỆU</a:t>
            </a:r>
          </a:p>
          <a:p>
            <a:pPr algn="l">
              <a:lnSpc>
                <a:spcPts val="5611"/>
              </a:lnSpc>
            </a:pPr>
            <a:r>
              <a:rPr lang="en-US" sz="4000" b="1" dirty="0">
                <a:solidFill>
                  <a:srgbClr val="705E51"/>
                </a:solidFill>
                <a:latin typeface="Cabin Bold"/>
                <a:ea typeface="Cabin Bold"/>
                <a:cs typeface="Cabin Bold"/>
                <a:sym typeface="Cabin Bold"/>
              </a:rPr>
              <a:t>II.LƯU TRỮ DỮ LIỆU VÀO MONGODB</a:t>
            </a:r>
          </a:p>
          <a:p>
            <a:pPr algn="l">
              <a:lnSpc>
                <a:spcPts val="5611"/>
              </a:lnSpc>
            </a:pPr>
            <a:r>
              <a:rPr lang="en-US" sz="4000" b="1" dirty="0">
                <a:solidFill>
                  <a:srgbClr val="705E51"/>
                </a:solidFill>
                <a:latin typeface="Cabin Bold"/>
                <a:ea typeface="Cabin Bold"/>
                <a:cs typeface="Cabin Bold"/>
                <a:sym typeface="Cabin Bold"/>
              </a:rPr>
              <a:t>III.XỬ LÝ DỮ LIỆU HOÀN CHỈNH</a:t>
            </a:r>
          </a:p>
          <a:p>
            <a:pPr algn="l">
              <a:lnSpc>
                <a:spcPts val="5611"/>
              </a:lnSpc>
            </a:pPr>
            <a:r>
              <a:rPr lang="en-US" sz="4000" b="1" dirty="0">
                <a:solidFill>
                  <a:srgbClr val="705E51"/>
                </a:solidFill>
                <a:latin typeface="Cabin Bold"/>
                <a:ea typeface="Cabin Bold"/>
                <a:cs typeface="Cabin Bold"/>
                <a:sym typeface="Cabin Bold"/>
              </a:rPr>
              <a:t>IV.MÔ HÌNH HÓA CSDL</a:t>
            </a:r>
          </a:p>
          <a:p>
            <a:pPr algn="l">
              <a:lnSpc>
                <a:spcPts val="5611"/>
              </a:lnSpc>
            </a:pPr>
            <a:r>
              <a:rPr lang="en-US" sz="4000" b="1" dirty="0">
                <a:solidFill>
                  <a:srgbClr val="705E51"/>
                </a:solidFill>
                <a:latin typeface="Cabin Bold"/>
                <a:ea typeface="Cabin Bold"/>
                <a:cs typeface="Cabin Bold"/>
                <a:sym typeface="Cabin Bold"/>
              </a:rPr>
              <a:t>V.THIẾT KẾ ĐƯỢC BÀI TOÁN PHÂN TÍCH DỮ LIỆU</a:t>
            </a:r>
          </a:p>
          <a:p>
            <a:pPr algn="l">
              <a:lnSpc>
                <a:spcPts val="5611"/>
              </a:lnSpc>
            </a:pPr>
            <a:r>
              <a:rPr lang="en-US" sz="4000" b="1" dirty="0">
                <a:solidFill>
                  <a:srgbClr val="705E51"/>
                </a:solidFill>
                <a:latin typeface="Cabin Bold"/>
                <a:ea typeface="Cabin Bold"/>
                <a:cs typeface="Cabin Bold"/>
                <a:sym typeface="Cabin Bold"/>
              </a:rPr>
              <a:t>VI.</a:t>
            </a:r>
            <a:r>
              <a:rPr lang="vi-VN" sz="4000" b="1" dirty="0">
                <a:solidFill>
                  <a:srgbClr val="705E51"/>
                </a:solidFill>
                <a:latin typeface="Cabin Bold"/>
                <a:ea typeface="Cabin Bold"/>
                <a:cs typeface="Cabin Bold"/>
                <a:sym typeface="Cabin Bold"/>
              </a:rPr>
              <a:t> </a:t>
            </a:r>
            <a:r>
              <a:rPr lang="en-US" sz="4000" b="1" dirty="0">
                <a:solidFill>
                  <a:srgbClr val="705E51"/>
                </a:solidFill>
                <a:latin typeface="Cabin Bold"/>
                <a:ea typeface="Cabin Bold"/>
                <a:cs typeface="Cabin Bold"/>
                <a:sym typeface="Cabin Bold"/>
              </a:rPr>
              <a:t>TỐI ƯU MÔ HÌNH VỚI DATA WAREHOUSE</a:t>
            </a:r>
          </a:p>
          <a:p>
            <a:pPr algn="l">
              <a:lnSpc>
                <a:spcPts val="5611"/>
              </a:lnSpc>
            </a:pPr>
            <a:r>
              <a:rPr lang="en-US" sz="4000" b="1" dirty="0">
                <a:solidFill>
                  <a:srgbClr val="705E51"/>
                </a:solidFill>
                <a:latin typeface="Cabin Bold"/>
                <a:ea typeface="Cabin Bold"/>
                <a:cs typeface="Cabin Bold"/>
                <a:sym typeface="Cabin Bold"/>
              </a:rPr>
              <a:t>VII.TRỰC QUAN HÓA DỮ LIỆU BẰNG POWER BI</a:t>
            </a:r>
          </a:p>
        </p:txBody>
      </p:sp>
      <p:sp>
        <p:nvSpPr>
          <p:cNvPr id="12" name="TextBox 10">
            <a:extLst>
              <a:ext uri="{FF2B5EF4-FFF2-40B4-BE49-F238E27FC236}">
                <a16:creationId xmlns:a16="http://schemas.microsoft.com/office/drawing/2014/main" id="{9F306E92-CFDF-4E4A-95B4-C8C9693F2055}"/>
              </a:ext>
            </a:extLst>
          </p:cNvPr>
          <p:cNvSpPr txBox="1"/>
          <p:nvPr/>
        </p:nvSpPr>
        <p:spPr>
          <a:xfrm>
            <a:off x="3814402" y="876300"/>
            <a:ext cx="4082027" cy="1069976"/>
          </a:xfrm>
          <a:prstGeom prst="rect">
            <a:avLst/>
          </a:prstGeom>
        </p:spPr>
        <p:txBody>
          <a:bodyPr lIns="0" tIns="0" rIns="0" bIns="0" rtlCol="0" anchor="t">
            <a:spAutoFit/>
          </a:bodyPr>
          <a:lstStyle/>
          <a:p>
            <a:pPr marL="0" lvl="0" indent="0" algn="l">
              <a:lnSpc>
                <a:spcPts val="8000"/>
              </a:lnSpc>
              <a:spcBef>
                <a:spcPct val="0"/>
              </a:spcBef>
            </a:pPr>
            <a:r>
              <a:rPr lang="en-US" sz="8000" b="1" dirty="0" err="1">
                <a:solidFill>
                  <a:srgbClr val="9A6547"/>
                </a:solidFill>
                <a:latin typeface="Cabin Medium"/>
                <a:ea typeface="Cabin Medium"/>
                <a:cs typeface="Cabin Medium"/>
                <a:sym typeface="Cabin Medium"/>
              </a:rPr>
              <a:t>Mục</a:t>
            </a:r>
            <a:r>
              <a:rPr lang="en-US" sz="8000" b="1" dirty="0">
                <a:solidFill>
                  <a:srgbClr val="9A6547"/>
                </a:solidFill>
                <a:latin typeface="Cabin Medium"/>
                <a:ea typeface="Cabin Medium"/>
                <a:cs typeface="Cabin Medium"/>
                <a:sym typeface="Cabin Medium"/>
              </a:rPr>
              <a:t> </a:t>
            </a:r>
            <a:r>
              <a:rPr lang="en-US" sz="8000" b="1" dirty="0" err="1">
                <a:solidFill>
                  <a:srgbClr val="9A6547"/>
                </a:solidFill>
                <a:latin typeface="Cabin Medium"/>
                <a:ea typeface="Cabin Medium"/>
                <a:cs typeface="Cabin Medium"/>
                <a:sym typeface="Cabin Medium"/>
              </a:rPr>
              <a:t>lục</a:t>
            </a:r>
            <a:endParaRPr lang="en-US" sz="8000" b="1" dirty="0">
              <a:solidFill>
                <a:srgbClr val="9A6547"/>
              </a:solidFill>
              <a:latin typeface="Cabin Medium"/>
              <a:ea typeface="Cabin Medium"/>
              <a:cs typeface="Cabin Medium"/>
              <a:sym typeface="Cabin Medium"/>
            </a:endParaRPr>
          </a:p>
        </p:txBody>
      </p:sp>
    </p:spTree>
  </p:cSld>
  <p:clrMapOvr>
    <a:masterClrMapping/>
  </p:clrMapOvr>
  <p:transition>
    <p:circl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715756" y="685533"/>
            <a:ext cx="2228338" cy="2171617"/>
          </a:xfrm>
          <a:custGeom>
            <a:avLst/>
            <a:gdLst/>
            <a:ahLst/>
            <a:cxnLst/>
            <a:rect l="l" t="t" r="r" b="b"/>
            <a:pathLst>
              <a:path w="2228338" h="2171617">
                <a:moveTo>
                  <a:pt x="0" y="0"/>
                </a:moveTo>
                <a:lnTo>
                  <a:pt x="2228339" y="0"/>
                </a:lnTo>
                <a:lnTo>
                  <a:pt x="2228339" y="2171617"/>
                </a:lnTo>
                <a:lnTo>
                  <a:pt x="0" y="21716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599364" y="342767"/>
            <a:ext cx="2233772" cy="2857150"/>
          </a:xfrm>
          <a:custGeom>
            <a:avLst/>
            <a:gdLst/>
            <a:ahLst/>
            <a:cxnLst/>
            <a:rect l="l" t="t" r="r" b="b"/>
            <a:pathLst>
              <a:path w="2233772" h="2857150">
                <a:moveTo>
                  <a:pt x="0" y="0"/>
                </a:moveTo>
                <a:lnTo>
                  <a:pt x="2233772" y="0"/>
                </a:lnTo>
                <a:lnTo>
                  <a:pt x="2233772" y="2857149"/>
                </a:lnTo>
                <a:lnTo>
                  <a:pt x="0" y="28571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401797" y="6155036"/>
            <a:ext cx="3227531" cy="2990639"/>
          </a:xfrm>
          <a:custGeom>
            <a:avLst/>
            <a:gdLst/>
            <a:ahLst/>
            <a:cxnLst/>
            <a:rect l="l" t="t" r="r" b="b"/>
            <a:pathLst>
              <a:path w="3227531" h="2990639">
                <a:moveTo>
                  <a:pt x="0" y="0"/>
                </a:moveTo>
                <a:lnTo>
                  <a:pt x="3227531" y="0"/>
                </a:lnTo>
                <a:lnTo>
                  <a:pt x="3227531" y="2990639"/>
                </a:lnTo>
                <a:lnTo>
                  <a:pt x="0" y="2990639"/>
                </a:lnTo>
                <a:lnTo>
                  <a:pt x="0" y="0"/>
                </a:lnTo>
                <a:close/>
              </a:path>
            </a:pathLst>
          </a:custGeom>
          <a:blipFill>
            <a:blip r:embed="rId6"/>
            <a:stretch>
              <a:fillRect l="-16423" r="-22653"/>
            </a:stretch>
          </a:blipFill>
        </p:spPr>
        <p:txBody>
          <a:bodyPr/>
          <a:lstStyle/>
          <a:p>
            <a:endParaRPr lang="en-US"/>
          </a:p>
        </p:txBody>
      </p:sp>
      <p:sp>
        <p:nvSpPr>
          <p:cNvPr id="5" name="Freeform 5"/>
          <p:cNvSpPr/>
          <p:nvPr/>
        </p:nvSpPr>
        <p:spPr>
          <a:xfrm>
            <a:off x="538165" y="3734645"/>
            <a:ext cx="8605835" cy="4840782"/>
          </a:xfrm>
          <a:custGeom>
            <a:avLst/>
            <a:gdLst/>
            <a:ahLst/>
            <a:cxnLst/>
            <a:rect l="l" t="t" r="r" b="b"/>
            <a:pathLst>
              <a:path w="8605835" h="4840782">
                <a:moveTo>
                  <a:pt x="0" y="0"/>
                </a:moveTo>
                <a:lnTo>
                  <a:pt x="8605835" y="0"/>
                </a:lnTo>
                <a:lnTo>
                  <a:pt x="8605835" y="4840782"/>
                </a:lnTo>
                <a:lnTo>
                  <a:pt x="0" y="4840782"/>
                </a:lnTo>
                <a:lnTo>
                  <a:pt x="0" y="0"/>
                </a:lnTo>
                <a:close/>
              </a:path>
            </a:pathLst>
          </a:custGeom>
          <a:blipFill>
            <a:blip r:embed="rId7"/>
            <a:stretch>
              <a:fillRect/>
            </a:stretch>
          </a:blipFill>
        </p:spPr>
        <p:txBody>
          <a:bodyPr/>
          <a:lstStyle/>
          <a:p>
            <a:endParaRPr lang="en-US"/>
          </a:p>
        </p:txBody>
      </p:sp>
      <p:grpSp>
        <p:nvGrpSpPr>
          <p:cNvPr id="6" name="Group 6"/>
          <p:cNvGrpSpPr/>
          <p:nvPr/>
        </p:nvGrpSpPr>
        <p:grpSpPr>
          <a:xfrm>
            <a:off x="14173200" y="5900099"/>
            <a:ext cx="3086100" cy="3358201"/>
            <a:chOff x="0" y="0"/>
            <a:chExt cx="812800" cy="884464"/>
          </a:xfrm>
        </p:grpSpPr>
        <p:sp>
          <p:nvSpPr>
            <p:cNvPr id="7" name="Freeform 7"/>
            <p:cNvSpPr/>
            <p:nvPr/>
          </p:nvSpPr>
          <p:spPr>
            <a:xfrm>
              <a:off x="0" y="0"/>
              <a:ext cx="812800" cy="884464"/>
            </a:xfrm>
            <a:custGeom>
              <a:avLst/>
              <a:gdLst/>
              <a:ahLst/>
              <a:cxnLst/>
              <a:rect l="l" t="t" r="r" b="b"/>
              <a:pathLst>
                <a:path w="812800" h="884464">
                  <a:moveTo>
                    <a:pt x="127941" y="0"/>
                  </a:moveTo>
                  <a:lnTo>
                    <a:pt x="684859" y="0"/>
                  </a:lnTo>
                  <a:cubicBezTo>
                    <a:pt x="718791" y="0"/>
                    <a:pt x="751333" y="13479"/>
                    <a:pt x="775327" y="37473"/>
                  </a:cubicBezTo>
                  <a:cubicBezTo>
                    <a:pt x="799321" y="61467"/>
                    <a:pt x="812800" y="94009"/>
                    <a:pt x="812800" y="127941"/>
                  </a:cubicBezTo>
                  <a:lnTo>
                    <a:pt x="812800" y="756524"/>
                  </a:lnTo>
                  <a:cubicBezTo>
                    <a:pt x="812800" y="790456"/>
                    <a:pt x="799321" y="822998"/>
                    <a:pt x="775327" y="846991"/>
                  </a:cubicBezTo>
                  <a:cubicBezTo>
                    <a:pt x="751333" y="870985"/>
                    <a:pt x="718791" y="884464"/>
                    <a:pt x="684859" y="884464"/>
                  </a:cubicBezTo>
                  <a:lnTo>
                    <a:pt x="127941" y="884464"/>
                  </a:lnTo>
                  <a:cubicBezTo>
                    <a:pt x="94009" y="884464"/>
                    <a:pt x="61467" y="870985"/>
                    <a:pt x="37473" y="846991"/>
                  </a:cubicBezTo>
                  <a:cubicBezTo>
                    <a:pt x="13479" y="822998"/>
                    <a:pt x="0" y="790456"/>
                    <a:pt x="0" y="756524"/>
                  </a:cubicBezTo>
                  <a:lnTo>
                    <a:pt x="0" y="127941"/>
                  </a:lnTo>
                  <a:cubicBezTo>
                    <a:pt x="0" y="94009"/>
                    <a:pt x="13479" y="61467"/>
                    <a:pt x="37473" y="37473"/>
                  </a:cubicBezTo>
                  <a:cubicBezTo>
                    <a:pt x="61467" y="13479"/>
                    <a:pt x="94009" y="0"/>
                    <a:pt x="127941" y="0"/>
                  </a:cubicBezTo>
                  <a:close/>
                </a:path>
              </a:pathLst>
            </a:custGeom>
            <a:solidFill>
              <a:srgbClr val="FAFAFA"/>
            </a:solidFill>
          </p:spPr>
          <p:txBody>
            <a:bodyPr/>
            <a:lstStyle/>
            <a:p>
              <a:endParaRPr lang="en-US"/>
            </a:p>
          </p:txBody>
        </p:sp>
        <p:sp>
          <p:nvSpPr>
            <p:cNvPr id="8" name="TextBox 8"/>
            <p:cNvSpPr txBox="1"/>
            <p:nvPr/>
          </p:nvSpPr>
          <p:spPr>
            <a:xfrm>
              <a:off x="0" y="-47625"/>
              <a:ext cx="812800" cy="932089"/>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a:off x="14276070" y="1028700"/>
            <a:ext cx="2880360" cy="8229600"/>
          </a:xfrm>
          <a:custGeom>
            <a:avLst/>
            <a:gdLst/>
            <a:ahLst/>
            <a:cxnLst/>
            <a:rect l="l" t="t" r="r" b="b"/>
            <a:pathLst>
              <a:path w="2880360" h="8229600">
                <a:moveTo>
                  <a:pt x="0" y="0"/>
                </a:moveTo>
                <a:lnTo>
                  <a:pt x="2880360" y="0"/>
                </a:lnTo>
                <a:lnTo>
                  <a:pt x="2880360" y="8229600"/>
                </a:lnTo>
                <a:lnTo>
                  <a:pt x="0" y="8229600"/>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969779" y="685533"/>
            <a:ext cx="11045784" cy="3771900"/>
          </a:xfrm>
          <a:prstGeom prst="rect">
            <a:avLst/>
          </a:prstGeom>
        </p:spPr>
        <p:txBody>
          <a:bodyPr lIns="0" tIns="0" rIns="0" bIns="0" rtlCol="0" anchor="t">
            <a:spAutoFit/>
          </a:bodyPr>
          <a:lstStyle/>
          <a:p>
            <a:pPr algn="l">
              <a:lnSpc>
                <a:spcPts val="9960"/>
              </a:lnSpc>
            </a:pPr>
            <a:r>
              <a:rPr lang="en-US" sz="8300" b="1">
                <a:solidFill>
                  <a:srgbClr val="FFFFFF"/>
                </a:solidFill>
                <a:latin typeface="Roboto Bold" panose="02000000000000000000"/>
                <a:ea typeface="Roboto Bold" panose="02000000000000000000"/>
                <a:cs typeface="Roboto Bold" panose="02000000000000000000"/>
                <a:sym typeface="Roboto Bold" panose="02000000000000000000"/>
              </a:rPr>
              <a:t>I.VIẾT ỨNG DỤNG CÀO DỮ LIỆU:</a:t>
            </a:r>
          </a:p>
          <a:p>
            <a:pPr algn="l">
              <a:lnSpc>
                <a:spcPts val="9960"/>
              </a:lnSpc>
            </a:pPr>
            <a:endParaRPr lang="en-US" sz="8300"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sp>
        <p:nvSpPr>
          <p:cNvPr id="11" name="TextBox 11"/>
          <p:cNvSpPr txBox="1"/>
          <p:nvPr/>
        </p:nvSpPr>
        <p:spPr>
          <a:xfrm>
            <a:off x="9375293" y="3495158"/>
            <a:ext cx="8630412" cy="2987152"/>
          </a:xfrm>
          <a:prstGeom prst="rect">
            <a:avLst/>
          </a:prstGeom>
        </p:spPr>
        <p:txBody>
          <a:bodyPr lIns="0" tIns="0" rIns="0" bIns="0" rtlCol="0" anchor="t">
            <a:spAutoFit/>
          </a:bodyPr>
          <a:lstStyle/>
          <a:p>
            <a:pPr algn="ctr">
              <a:lnSpc>
                <a:spcPts val="5980"/>
              </a:lnSpc>
            </a:pPr>
            <a:r>
              <a:rPr lang="en-US" sz="4270">
                <a:solidFill>
                  <a:srgbClr val="FFFFFF"/>
                </a:solidFill>
                <a:latin typeface="Roboto" panose="02000000000000000000"/>
                <a:ea typeface="Roboto" panose="02000000000000000000"/>
                <a:cs typeface="Roboto" panose="02000000000000000000"/>
                <a:sym typeface="Roboto" panose="02000000000000000000"/>
              </a:rPr>
              <a:t>Nhóm đã quyết định dùng thư viện Selenium để cào dữ liệu web edumall </a:t>
            </a:r>
          </a:p>
          <a:p>
            <a:pPr algn="ctr">
              <a:lnSpc>
                <a:spcPts val="5980"/>
              </a:lnSpc>
            </a:pPr>
            <a:endParaRPr lang="en-US" sz="4270">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26117" y="1785722"/>
            <a:ext cx="7697296" cy="1793943"/>
          </a:xfrm>
          <a:prstGeom prst="rect">
            <a:avLst/>
          </a:prstGeom>
        </p:spPr>
        <p:txBody>
          <a:bodyPr lIns="0" tIns="0" rIns="0" bIns="0" rtlCol="0" anchor="t">
            <a:spAutoFit/>
          </a:bodyPr>
          <a:lstStyle/>
          <a:p>
            <a:pPr algn="l">
              <a:lnSpc>
                <a:spcPts val="7025"/>
              </a:lnSpc>
            </a:pPr>
            <a:r>
              <a:rPr lang="en-US" sz="5855" b="1" dirty="0" err="1">
                <a:solidFill>
                  <a:srgbClr val="090909"/>
                </a:solidFill>
                <a:latin typeface="Roboto Bold" panose="02000000000000000000"/>
                <a:ea typeface="Roboto Bold" panose="02000000000000000000"/>
                <a:cs typeface="Roboto Bold" panose="02000000000000000000"/>
                <a:sym typeface="Roboto Bold" panose="02000000000000000000"/>
              </a:rPr>
              <a:t>Lý</a:t>
            </a:r>
            <a:r>
              <a:rPr lang="en-US" sz="5855" b="1" dirty="0">
                <a:solidFill>
                  <a:srgbClr val="090909"/>
                </a:solidFill>
                <a:latin typeface="Roboto Bold" panose="02000000000000000000"/>
                <a:ea typeface="Roboto Bold" panose="02000000000000000000"/>
                <a:cs typeface="Roboto Bold" panose="02000000000000000000"/>
                <a:sym typeface="Roboto Bold" panose="02000000000000000000"/>
              </a:rPr>
              <a:t> do:</a:t>
            </a:r>
          </a:p>
          <a:p>
            <a:pPr algn="l">
              <a:lnSpc>
                <a:spcPts val="7025"/>
              </a:lnSpc>
            </a:pPr>
            <a:endParaRPr lang="en-US" sz="5855" b="1" dirty="0">
              <a:solidFill>
                <a:srgbClr val="090909"/>
              </a:solidFill>
              <a:latin typeface="Roboto Bold" panose="02000000000000000000"/>
              <a:ea typeface="Roboto Bold" panose="02000000000000000000"/>
              <a:cs typeface="Roboto Bold" panose="02000000000000000000"/>
              <a:sym typeface="Roboto Bold" panose="02000000000000000000"/>
            </a:endParaRPr>
          </a:p>
        </p:txBody>
      </p:sp>
      <p:sp>
        <p:nvSpPr>
          <p:cNvPr id="3" name="TextBox 3"/>
          <p:cNvSpPr txBox="1"/>
          <p:nvPr/>
        </p:nvSpPr>
        <p:spPr>
          <a:xfrm>
            <a:off x="5803324" y="4510682"/>
            <a:ext cx="12161883" cy="5147155"/>
          </a:xfrm>
          <a:prstGeom prst="rect">
            <a:avLst/>
          </a:prstGeom>
        </p:spPr>
        <p:txBody>
          <a:bodyPr lIns="0" tIns="0" rIns="0" bIns="0" rtlCol="0" anchor="t">
            <a:spAutoFit/>
          </a:bodyPr>
          <a:lstStyle/>
          <a:p>
            <a:pPr algn="l">
              <a:lnSpc>
                <a:spcPts val="4525"/>
              </a:lnSpc>
            </a:pPr>
            <a:endParaRPr/>
          </a:p>
          <a:p>
            <a:pPr marL="697865" lvl="1" indent="-348615" algn="l">
              <a:lnSpc>
                <a:spcPts val="4525"/>
              </a:lnSpc>
              <a:buFont typeface="Arial" panose="020B0604020202020204"/>
              <a:buChar char="•"/>
            </a:pPr>
            <a:r>
              <a:rPr lang="en-US" sz="3230">
                <a:solidFill>
                  <a:srgbClr val="090909"/>
                </a:solidFill>
                <a:latin typeface="Roboto" panose="02000000000000000000"/>
                <a:ea typeface="Roboto" panose="02000000000000000000"/>
                <a:cs typeface="Roboto" panose="02000000000000000000"/>
                <a:sym typeface="Roboto" panose="02000000000000000000"/>
              </a:rPr>
              <a:t>Nhiều trang web hiện nay hiển thị nội dung dựa trên JavaScript, điều này có nghĩa là nội dung không xuất hiện trong mã HTML ngay từ đầu mà chỉ xuất hiện sau khi trang đã được tải và JavaScript đã chạy.</a:t>
            </a:r>
          </a:p>
          <a:p>
            <a:pPr marL="697865" lvl="1" indent="-348615" algn="l">
              <a:lnSpc>
                <a:spcPts val="4525"/>
              </a:lnSpc>
              <a:buFont typeface="Arial" panose="020B0604020202020204"/>
              <a:buChar char="•"/>
            </a:pPr>
            <a:r>
              <a:rPr lang="en-US" sz="3230">
                <a:solidFill>
                  <a:srgbClr val="090909"/>
                </a:solidFill>
                <a:latin typeface="Roboto" panose="02000000000000000000"/>
                <a:ea typeface="Roboto" panose="02000000000000000000"/>
                <a:cs typeface="Roboto" panose="02000000000000000000"/>
                <a:sym typeface="Roboto" panose="02000000000000000000"/>
              </a:rPr>
              <a:t>Selenium mô phỏng một trình duyệt thực tế, cho phép tải trang và chờ JavaScript hoàn tất, đảm bảo tất cả dữ liệu cần thiết xuất hiện trên trang trước khi trích xuất.</a:t>
            </a:r>
          </a:p>
          <a:p>
            <a:pPr marL="0" lvl="1" indent="0" algn="l">
              <a:lnSpc>
                <a:spcPts val="4525"/>
              </a:lnSpc>
              <a:spcBef>
                <a:spcPct val="0"/>
              </a:spcBef>
            </a:pPr>
            <a:endParaRPr lang="en-US" sz="3230">
              <a:solidFill>
                <a:srgbClr val="090909"/>
              </a:solidFill>
              <a:latin typeface="Roboto" panose="02000000000000000000"/>
              <a:ea typeface="Roboto" panose="02000000000000000000"/>
              <a:cs typeface="Roboto" panose="02000000000000000000"/>
              <a:sym typeface="Roboto" panose="02000000000000000000"/>
            </a:endParaRPr>
          </a:p>
        </p:txBody>
      </p:sp>
      <p:sp>
        <p:nvSpPr>
          <p:cNvPr id="4" name="Freeform 4"/>
          <p:cNvSpPr/>
          <p:nvPr/>
        </p:nvSpPr>
        <p:spPr>
          <a:xfrm>
            <a:off x="0" y="0"/>
            <a:ext cx="5486400" cy="10287000"/>
          </a:xfrm>
          <a:custGeom>
            <a:avLst/>
            <a:gdLst/>
            <a:ahLst/>
            <a:cxnLst/>
            <a:rect l="l" t="t" r="r" b="b"/>
            <a:pathLst>
              <a:path w="5486400" h="10287000">
                <a:moveTo>
                  <a:pt x="0" y="0"/>
                </a:moveTo>
                <a:lnTo>
                  <a:pt x="5486400" y="0"/>
                </a:lnTo>
                <a:lnTo>
                  <a:pt x="5486400" y="10287000"/>
                </a:lnTo>
                <a:lnTo>
                  <a:pt x="0" y="10287000"/>
                </a:lnTo>
                <a:lnTo>
                  <a:pt x="0" y="0"/>
                </a:lnTo>
                <a:close/>
              </a:path>
            </a:pathLst>
          </a:custGeom>
          <a:blipFill>
            <a:blip r:embed="rId2"/>
            <a:stretch>
              <a:fillRect l="-173958" r="-7291"/>
            </a:stretch>
          </a:blipFill>
        </p:spPr>
        <p:txBody>
          <a:bodyPr/>
          <a:lstStyle/>
          <a:p>
            <a:endParaRPr lang="en-US"/>
          </a:p>
        </p:txBody>
      </p:sp>
      <p:sp>
        <p:nvSpPr>
          <p:cNvPr id="5" name="TextBox 5"/>
          <p:cNvSpPr txBox="1"/>
          <p:nvPr/>
        </p:nvSpPr>
        <p:spPr>
          <a:xfrm>
            <a:off x="6126117" y="3089032"/>
            <a:ext cx="10883605" cy="971741"/>
          </a:xfrm>
          <a:prstGeom prst="rect">
            <a:avLst/>
          </a:prstGeom>
        </p:spPr>
        <p:txBody>
          <a:bodyPr lIns="0" tIns="0" rIns="0" bIns="0" rtlCol="0" anchor="t">
            <a:spAutoFit/>
          </a:bodyPr>
          <a:lstStyle/>
          <a:p>
            <a:pPr algn="l">
              <a:lnSpc>
                <a:spcPts val="7575"/>
              </a:lnSpc>
            </a:pP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1.Truy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cập</a:t>
            </a: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dữ</a:t>
            </a: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liệu</a:t>
            </a: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động</a:t>
            </a:r>
            <a:endPar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endParaRPr>
          </a:p>
        </p:txBody>
      </p:sp>
      <p:sp>
        <p:nvSpPr>
          <p:cNvPr id="6" name="TextBox 6"/>
          <p:cNvSpPr txBox="1"/>
          <p:nvPr/>
        </p:nvSpPr>
        <p:spPr>
          <a:xfrm>
            <a:off x="6126117" y="366497"/>
            <a:ext cx="10754082" cy="895350"/>
          </a:xfrm>
          <a:prstGeom prst="rect">
            <a:avLst/>
          </a:prstGeom>
        </p:spPr>
        <p:txBody>
          <a:bodyPr lIns="0" tIns="0" rIns="0" bIns="0" rtlCol="0" anchor="t">
            <a:spAutoFit/>
          </a:bodyPr>
          <a:lstStyle/>
          <a:p>
            <a:pPr algn="ctr">
              <a:lnSpc>
                <a:spcPts val="7025"/>
              </a:lnSpc>
              <a:spcBef>
                <a:spcPct val="0"/>
              </a:spcBef>
            </a:pPr>
            <a:r>
              <a:rPr lang="en-US" sz="5855" b="1">
                <a:solidFill>
                  <a:srgbClr val="090909"/>
                </a:solidFill>
                <a:latin typeface="Roboto Bold" panose="02000000000000000000"/>
                <a:ea typeface="Roboto Bold" panose="02000000000000000000"/>
                <a:cs typeface="Roboto Bold" panose="02000000000000000000"/>
                <a:sym typeface="Roboto Bold" panose="02000000000000000000"/>
              </a:rPr>
              <a:t>I.VIẾT ỨNG DỤNG CÀO DỮ LIỆU:</a:t>
            </a:r>
          </a:p>
        </p:txBody>
      </p:sp>
      <p:sp>
        <p:nvSpPr>
          <p:cNvPr id="16" name="TextBox 4"/>
          <p:cNvSpPr txBox="1"/>
          <p:nvPr/>
        </p:nvSpPr>
        <p:spPr>
          <a:xfrm>
            <a:off x="6037004" y="4660848"/>
            <a:ext cx="12161883" cy="3432655"/>
          </a:xfrm>
          <a:prstGeom prst="rect">
            <a:avLst/>
          </a:prstGeom>
        </p:spPr>
        <p:txBody>
          <a:bodyPr lIns="0" tIns="0" rIns="0" bIns="0" rtlCol="0" anchor="t">
            <a:spAutoFit/>
          </a:bodyPr>
          <a:lstStyle/>
          <a:p>
            <a:pPr marL="697865" lvl="1" indent="-348615" algn="l">
              <a:lnSpc>
                <a:spcPts val="4525"/>
              </a:lnSpc>
              <a:buFont typeface="Arial" panose="020B0604020202020204"/>
              <a:buChar char="•"/>
            </a:pPr>
            <a:r>
              <a:rPr lang="en-US" sz="3230" dirty="0" err="1">
                <a:solidFill>
                  <a:srgbClr val="090909"/>
                </a:solidFill>
                <a:latin typeface="Roboto" panose="02000000000000000000"/>
                <a:ea typeface="Roboto" panose="02000000000000000000"/>
                <a:cs typeface="Roboto" panose="02000000000000000000"/>
                <a:sym typeface="Roboto" panose="02000000000000000000"/>
              </a:rPr>
              <a:t>Với</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các</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trang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động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dữ</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liệu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có</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thể</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không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tải</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lên</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ngay</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lập</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tức</a:t>
            </a:r>
            <a:r>
              <a:rPr lang="en-US" sz="3230" dirty="0">
                <a:solidFill>
                  <a:srgbClr val="090909"/>
                </a:solidFill>
                <a:latin typeface="Roboto" panose="02000000000000000000"/>
                <a:ea typeface="Roboto" panose="02000000000000000000"/>
                <a:cs typeface="Roboto" panose="02000000000000000000"/>
                <a:sym typeface="Roboto" panose="02000000000000000000"/>
              </a:rPr>
              <a:t>. Selenium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cung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cấp</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các</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công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cụ</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để</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chờ</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các</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phần</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tử</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xuất</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hiện</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ví</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dụ</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dùng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WebDriverWait</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trong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mã</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trước</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khi</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tiến</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hành</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thu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thập</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dữ</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liệu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Điều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này</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giúp</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tránh</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lỗi</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khi</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các</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phần</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tử</a:t>
            </a:r>
            <a:r>
              <a:rPr lang="en-US" sz="3230" dirty="0">
                <a:solidFill>
                  <a:srgbClr val="090909"/>
                </a:solidFill>
                <a:latin typeface="Roboto" panose="02000000000000000000"/>
                <a:ea typeface="Roboto" panose="02000000000000000000"/>
                <a:cs typeface="Roboto" panose="02000000000000000000"/>
                <a:sym typeface="Roboto" panose="02000000000000000000"/>
              </a:rPr>
              <a:t> HTML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chưa</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xuất</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hiện</a:t>
            </a:r>
            <a:r>
              <a:rPr lang="en-US" sz="3230" dirty="0">
                <a:solidFill>
                  <a:srgbClr val="090909"/>
                </a:solidFill>
                <a:latin typeface="Roboto" panose="02000000000000000000"/>
                <a:ea typeface="Roboto" panose="02000000000000000000"/>
                <a:cs typeface="Roboto" panose="02000000000000000000"/>
                <a:sym typeface="Roboto" panose="02000000000000000000"/>
              </a:rPr>
              <a:t>.</a:t>
            </a:r>
          </a:p>
          <a:p>
            <a:pPr marL="0" lvl="1" indent="0" algn="l">
              <a:lnSpc>
                <a:spcPts val="4525"/>
              </a:lnSpc>
              <a:spcBef>
                <a:spcPct val="0"/>
              </a:spcBef>
            </a:pPr>
            <a:endParaRPr lang="en-US" sz="3230" dirty="0">
              <a:solidFill>
                <a:srgbClr val="090909"/>
              </a:solidFill>
              <a:latin typeface="Roboto" panose="02000000000000000000"/>
              <a:ea typeface="Roboto" panose="02000000000000000000"/>
              <a:cs typeface="Roboto" panose="02000000000000000000"/>
              <a:sym typeface="Roboto" panose="02000000000000000000"/>
            </a:endParaRPr>
          </a:p>
        </p:txBody>
      </p:sp>
      <p:sp>
        <p:nvSpPr>
          <p:cNvPr id="17" name="TextBox 5"/>
          <p:cNvSpPr txBox="1"/>
          <p:nvPr/>
        </p:nvSpPr>
        <p:spPr>
          <a:xfrm>
            <a:off x="6278517" y="3241432"/>
            <a:ext cx="11678857" cy="933397"/>
          </a:xfrm>
          <a:prstGeom prst="rect">
            <a:avLst/>
          </a:prstGeom>
        </p:spPr>
        <p:txBody>
          <a:bodyPr lIns="0" tIns="0" rIns="0" bIns="0" rtlCol="0" anchor="t">
            <a:spAutoFit/>
          </a:bodyPr>
          <a:lstStyle/>
          <a:p>
            <a:pPr algn="l">
              <a:lnSpc>
                <a:spcPts val="7575"/>
              </a:lnSpc>
            </a:pP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2.Chờ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dữ</a:t>
            </a: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liệu</a:t>
            </a: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tải</a:t>
            </a:r>
            <a:endPar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endParaRPr>
          </a:p>
        </p:txBody>
      </p:sp>
      <p:sp>
        <p:nvSpPr>
          <p:cNvPr id="22" name="TextBox 4"/>
          <p:cNvSpPr txBox="1"/>
          <p:nvPr/>
        </p:nvSpPr>
        <p:spPr>
          <a:xfrm>
            <a:off x="6189404" y="4813248"/>
            <a:ext cx="12161883" cy="3432655"/>
          </a:xfrm>
          <a:prstGeom prst="rect">
            <a:avLst/>
          </a:prstGeom>
        </p:spPr>
        <p:txBody>
          <a:bodyPr lIns="0" tIns="0" rIns="0" bIns="0" rtlCol="0" anchor="t">
            <a:spAutoFit/>
          </a:bodyPr>
          <a:lstStyle/>
          <a:p>
            <a:pPr algn="l">
              <a:lnSpc>
                <a:spcPts val="4525"/>
              </a:lnSpc>
            </a:pPr>
            <a:endParaRPr dirty="0"/>
          </a:p>
          <a:p>
            <a:pPr marL="697865" lvl="1" indent="-348615" algn="l">
              <a:lnSpc>
                <a:spcPts val="4525"/>
              </a:lnSpc>
              <a:buFont typeface="Arial" panose="020B0604020202020204"/>
              <a:buChar char="•"/>
            </a:pPr>
            <a:r>
              <a:rPr lang="en-US" sz="3230" dirty="0">
                <a:solidFill>
                  <a:srgbClr val="090909"/>
                </a:solidFill>
                <a:latin typeface="Roboto" panose="02000000000000000000"/>
                <a:ea typeface="Roboto" panose="02000000000000000000"/>
                <a:cs typeface="Roboto" panose="02000000000000000000"/>
                <a:sym typeface="Roboto" panose="02000000000000000000"/>
              </a:rPr>
              <a:t>Selenium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cho</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phép</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lặp</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lại</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một</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quy</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trình</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truy</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cập</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lấy</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dữ</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liệu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từ</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nhiều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trang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và</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lưu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lại</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các</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liên</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kết</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khóa</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học</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mà</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không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cần</a:t>
            </a:r>
            <a:r>
              <a:rPr lang="en-US" sz="3230" dirty="0">
                <a:solidFill>
                  <a:srgbClr val="090909"/>
                </a:solidFill>
                <a:latin typeface="Roboto" panose="02000000000000000000"/>
                <a:ea typeface="Roboto" panose="02000000000000000000"/>
                <a:cs typeface="Roboto" panose="02000000000000000000"/>
                <a:sym typeface="Roboto" panose="02000000000000000000"/>
              </a:rPr>
              <a:t> can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thiệp</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thủ</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công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Điều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này</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rất</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hữu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ích</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khi</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muốn</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thu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thập</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dữ</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liệu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từ</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một</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loạt</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các</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trang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có</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cấu</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trúc</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tương</a:t>
            </a:r>
            <a:r>
              <a:rPr lang="en-US" sz="3230" dirty="0">
                <a:solidFill>
                  <a:srgbClr val="090909"/>
                </a:solidFill>
                <a:latin typeface="Roboto" panose="02000000000000000000"/>
                <a:ea typeface="Roboto" panose="02000000000000000000"/>
                <a:cs typeface="Roboto" panose="02000000000000000000"/>
                <a:sym typeface="Roboto" panose="02000000000000000000"/>
              </a:rPr>
              <a:t> </a:t>
            </a:r>
            <a:r>
              <a:rPr lang="en-US" sz="3230" dirty="0" err="1">
                <a:solidFill>
                  <a:srgbClr val="090909"/>
                </a:solidFill>
                <a:latin typeface="Roboto" panose="02000000000000000000"/>
                <a:ea typeface="Roboto" panose="02000000000000000000"/>
                <a:cs typeface="Roboto" panose="02000000000000000000"/>
                <a:sym typeface="Roboto" panose="02000000000000000000"/>
              </a:rPr>
              <a:t>tự</a:t>
            </a:r>
            <a:r>
              <a:rPr lang="en-US" sz="3230" dirty="0">
                <a:solidFill>
                  <a:srgbClr val="090909"/>
                </a:solidFill>
                <a:latin typeface="Roboto" panose="02000000000000000000"/>
                <a:ea typeface="Roboto" panose="02000000000000000000"/>
                <a:cs typeface="Roboto" panose="02000000000000000000"/>
                <a:sym typeface="Roboto" panose="02000000000000000000"/>
              </a:rPr>
              <a:t>.</a:t>
            </a:r>
          </a:p>
          <a:p>
            <a:pPr marL="0" lvl="1" indent="0" algn="l">
              <a:lnSpc>
                <a:spcPts val="4525"/>
              </a:lnSpc>
              <a:spcBef>
                <a:spcPct val="0"/>
              </a:spcBef>
            </a:pPr>
            <a:endParaRPr lang="en-US" sz="3230" dirty="0">
              <a:solidFill>
                <a:srgbClr val="090909"/>
              </a:solidFill>
              <a:latin typeface="Roboto" panose="02000000000000000000"/>
              <a:ea typeface="Roboto" panose="02000000000000000000"/>
              <a:cs typeface="Roboto" panose="02000000000000000000"/>
              <a:sym typeface="Roboto" panose="02000000000000000000"/>
            </a:endParaRPr>
          </a:p>
        </p:txBody>
      </p:sp>
      <p:sp>
        <p:nvSpPr>
          <p:cNvPr id="23" name="TextBox 5"/>
          <p:cNvSpPr txBox="1"/>
          <p:nvPr/>
        </p:nvSpPr>
        <p:spPr>
          <a:xfrm>
            <a:off x="6430917" y="3393832"/>
            <a:ext cx="11678857" cy="933397"/>
          </a:xfrm>
          <a:prstGeom prst="rect">
            <a:avLst/>
          </a:prstGeom>
        </p:spPr>
        <p:txBody>
          <a:bodyPr lIns="0" tIns="0" rIns="0" bIns="0" rtlCol="0" anchor="t">
            <a:spAutoFit/>
          </a:bodyPr>
          <a:lstStyle/>
          <a:p>
            <a:pPr algn="l">
              <a:lnSpc>
                <a:spcPts val="7575"/>
              </a:lnSpc>
            </a:pP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3.Tự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động</a:t>
            </a: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hóa</a:t>
            </a: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và</a:t>
            </a: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Lặp</a:t>
            </a:r>
            <a:r>
              <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6315" b="1" dirty="0" err="1">
                <a:solidFill>
                  <a:srgbClr val="090909"/>
                </a:solidFill>
                <a:latin typeface="Roboto Bold" panose="02000000000000000000"/>
                <a:ea typeface="Roboto Bold" panose="02000000000000000000"/>
                <a:cs typeface="Roboto Bold" panose="02000000000000000000"/>
                <a:sym typeface="Roboto Bold" panose="02000000000000000000"/>
              </a:rPr>
              <a:t>lại</a:t>
            </a:r>
            <a:endParaRPr lang="en-US" sz="6315" b="1" dirty="0">
              <a:solidFill>
                <a:srgbClr val="090909"/>
              </a:solidFill>
              <a:latin typeface="Roboto Bold" panose="02000000000000000000"/>
              <a:ea typeface="Roboto Bold" panose="02000000000000000000"/>
              <a:cs typeface="Roboto Bold" panose="02000000000000000000"/>
              <a:sym typeface="Roboto Bold" panose="02000000000000000000"/>
            </a:endParaRPr>
          </a:p>
        </p:txBody>
      </p:sp>
      <p:sp>
        <p:nvSpPr>
          <p:cNvPr id="24" name="TextBox 2"/>
          <p:cNvSpPr txBox="1"/>
          <p:nvPr/>
        </p:nvSpPr>
        <p:spPr>
          <a:xfrm>
            <a:off x="10604711" y="2366236"/>
            <a:ext cx="3397965" cy="1793943"/>
          </a:xfrm>
          <a:prstGeom prst="rect">
            <a:avLst/>
          </a:prstGeom>
        </p:spPr>
        <p:txBody>
          <a:bodyPr lIns="0" tIns="0" rIns="0" bIns="0" rtlCol="0" anchor="t">
            <a:spAutoFit/>
          </a:bodyPr>
          <a:lstStyle/>
          <a:p>
            <a:pPr algn="l">
              <a:lnSpc>
                <a:spcPts val="7025"/>
              </a:lnSpc>
            </a:pPr>
            <a:r>
              <a:rPr lang="en-US" sz="5855" b="1" dirty="0" err="1">
                <a:solidFill>
                  <a:srgbClr val="090909"/>
                </a:solidFill>
                <a:latin typeface="Roboto Bold" panose="02000000000000000000"/>
                <a:ea typeface="Roboto Bold" panose="02000000000000000000"/>
                <a:cs typeface="Roboto Bold" panose="02000000000000000000"/>
                <a:sym typeface="Roboto Bold" panose="02000000000000000000"/>
              </a:rPr>
              <a:t>Tóm</a:t>
            </a:r>
            <a:r>
              <a:rPr lang="en-US" sz="5855"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5855" b="1" dirty="0" err="1">
                <a:solidFill>
                  <a:srgbClr val="090909"/>
                </a:solidFill>
                <a:latin typeface="Roboto Bold" panose="02000000000000000000"/>
                <a:ea typeface="Roboto Bold" panose="02000000000000000000"/>
                <a:cs typeface="Roboto Bold" panose="02000000000000000000"/>
                <a:sym typeface="Roboto Bold" panose="02000000000000000000"/>
              </a:rPr>
              <a:t>lại</a:t>
            </a:r>
            <a:endParaRPr lang="en-US" sz="5855" b="1" dirty="0">
              <a:solidFill>
                <a:srgbClr val="090909"/>
              </a:solidFill>
              <a:latin typeface="Roboto Bold" panose="02000000000000000000"/>
              <a:ea typeface="Roboto Bold" panose="02000000000000000000"/>
              <a:cs typeface="Roboto Bold" panose="02000000000000000000"/>
              <a:sym typeface="Roboto Bold" panose="02000000000000000000"/>
            </a:endParaRPr>
          </a:p>
          <a:p>
            <a:pPr algn="l">
              <a:lnSpc>
                <a:spcPts val="7025"/>
              </a:lnSpc>
            </a:pPr>
            <a:endParaRPr lang="en-US" sz="5855" b="1" dirty="0">
              <a:solidFill>
                <a:srgbClr val="090909"/>
              </a:solidFill>
              <a:latin typeface="Roboto Bold" panose="02000000000000000000"/>
              <a:ea typeface="Roboto Bold" panose="02000000000000000000"/>
              <a:cs typeface="Roboto Bold" panose="02000000000000000000"/>
              <a:sym typeface="Roboto Bold" panose="02000000000000000000"/>
            </a:endParaRPr>
          </a:p>
        </p:txBody>
      </p:sp>
      <p:sp>
        <p:nvSpPr>
          <p:cNvPr id="25" name="TextBox 3"/>
          <p:cNvSpPr txBox="1"/>
          <p:nvPr/>
        </p:nvSpPr>
        <p:spPr>
          <a:xfrm>
            <a:off x="6091629" y="3760909"/>
            <a:ext cx="11877392" cy="3534106"/>
          </a:xfrm>
          <a:prstGeom prst="rect">
            <a:avLst/>
          </a:prstGeom>
        </p:spPr>
        <p:txBody>
          <a:bodyPr lIns="0" tIns="0" rIns="0" bIns="0" rtlCol="0" anchor="t">
            <a:spAutoFit/>
          </a:bodyPr>
          <a:lstStyle/>
          <a:p>
            <a:pPr algn="ctr">
              <a:lnSpc>
                <a:spcPts val="4705"/>
              </a:lnSpc>
            </a:pPr>
            <a:r>
              <a:rPr lang="en-US" sz="3360" dirty="0">
                <a:solidFill>
                  <a:srgbClr val="090909"/>
                </a:solidFill>
                <a:latin typeface="Roboto" panose="02000000000000000000"/>
                <a:ea typeface="Roboto" panose="02000000000000000000"/>
                <a:cs typeface="Roboto" panose="02000000000000000000"/>
                <a:sym typeface="Roboto" panose="02000000000000000000"/>
              </a:rPr>
              <a:t>Selenium </a:t>
            </a:r>
            <a:r>
              <a:rPr lang="en-US" sz="3360" dirty="0" err="1">
                <a:solidFill>
                  <a:srgbClr val="090909"/>
                </a:solidFill>
                <a:latin typeface="Roboto" panose="02000000000000000000"/>
                <a:ea typeface="Roboto" panose="02000000000000000000"/>
                <a:cs typeface="Roboto" panose="02000000000000000000"/>
                <a:sym typeface="Roboto" panose="02000000000000000000"/>
              </a:rPr>
              <a:t>rất</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hữu</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ích</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cho</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các</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trang</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động</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giúp</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lấy</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dữ</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liệu</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mà</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các</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phương</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pháp</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khác</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như</a:t>
            </a:r>
            <a:r>
              <a:rPr lang="en-US" sz="3360" dirty="0">
                <a:solidFill>
                  <a:srgbClr val="090909"/>
                </a:solidFill>
                <a:latin typeface="Roboto" panose="02000000000000000000"/>
                <a:ea typeface="Roboto" panose="02000000000000000000"/>
                <a:cs typeface="Roboto" panose="02000000000000000000"/>
                <a:sym typeface="Roboto" panose="02000000000000000000"/>
              </a:rPr>
              <a:t> requests </a:t>
            </a:r>
            <a:r>
              <a:rPr lang="en-US" sz="3360" dirty="0" err="1">
                <a:solidFill>
                  <a:srgbClr val="090909"/>
                </a:solidFill>
                <a:latin typeface="Roboto" panose="02000000000000000000"/>
                <a:ea typeface="Roboto" panose="02000000000000000000"/>
                <a:cs typeface="Roboto" panose="02000000000000000000"/>
                <a:sym typeface="Roboto" panose="02000000000000000000"/>
              </a:rPr>
              <a:t>không</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thể</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làm</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được</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đồng</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thời</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nó</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cung</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cấp</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các</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tính</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năng</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tự</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động</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hóa</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mạnh</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mẽ</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để</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truy</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cập</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điều</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hướng</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và</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trích</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xuất</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dữ</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liệu</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từ</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các</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trang</a:t>
            </a:r>
            <a:r>
              <a:rPr lang="en-US" sz="3360" dirty="0">
                <a:solidFill>
                  <a:srgbClr val="090909"/>
                </a:solidFill>
                <a:latin typeface="Roboto" panose="02000000000000000000"/>
                <a:ea typeface="Roboto" panose="02000000000000000000"/>
                <a:cs typeface="Roboto" panose="02000000000000000000"/>
                <a:sym typeface="Roboto" panose="02000000000000000000"/>
              </a:rPr>
              <a:t> web </a:t>
            </a:r>
            <a:r>
              <a:rPr lang="en-US" sz="3360" dirty="0" err="1">
                <a:solidFill>
                  <a:srgbClr val="090909"/>
                </a:solidFill>
                <a:latin typeface="Roboto" panose="02000000000000000000"/>
                <a:ea typeface="Roboto" panose="02000000000000000000"/>
                <a:cs typeface="Roboto" panose="02000000000000000000"/>
                <a:sym typeface="Roboto" panose="02000000000000000000"/>
              </a:rPr>
              <a:t>phức</a:t>
            </a:r>
            <a:r>
              <a:rPr lang="en-US" sz="3360" dirty="0">
                <a:solidFill>
                  <a:srgbClr val="090909"/>
                </a:solidFill>
                <a:latin typeface="Roboto" panose="02000000000000000000"/>
                <a:ea typeface="Roboto" panose="02000000000000000000"/>
                <a:cs typeface="Roboto" panose="02000000000000000000"/>
                <a:sym typeface="Roboto" panose="02000000000000000000"/>
              </a:rPr>
              <a:t> </a:t>
            </a:r>
            <a:r>
              <a:rPr lang="en-US" sz="3360" dirty="0" err="1">
                <a:solidFill>
                  <a:srgbClr val="090909"/>
                </a:solidFill>
                <a:latin typeface="Roboto" panose="02000000000000000000"/>
                <a:ea typeface="Roboto" panose="02000000000000000000"/>
                <a:cs typeface="Roboto" panose="02000000000000000000"/>
                <a:sym typeface="Roboto" panose="02000000000000000000"/>
              </a:rPr>
              <a:t>tạp</a:t>
            </a:r>
            <a:r>
              <a:rPr lang="en-US" sz="3360" dirty="0">
                <a:solidFill>
                  <a:srgbClr val="090909"/>
                </a:solidFill>
                <a:latin typeface="Roboto" panose="02000000000000000000"/>
                <a:ea typeface="Roboto" panose="02000000000000000000"/>
                <a:cs typeface="Roboto" panose="02000000000000000000"/>
                <a:sym typeface="Roboto" panose="02000000000000000000"/>
              </a:rPr>
              <a:t>.</a:t>
            </a:r>
          </a:p>
          <a:p>
            <a:pPr marL="0" lvl="1" indent="0" algn="ctr">
              <a:lnSpc>
                <a:spcPts val="4705"/>
              </a:lnSpc>
              <a:spcBef>
                <a:spcPct val="0"/>
              </a:spcBef>
            </a:pPr>
            <a:endParaRPr lang="en-US" sz="3360" dirty="0">
              <a:solidFill>
                <a:srgbClr val="090909"/>
              </a:solidFill>
              <a:latin typeface="Roboto" panose="02000000000000000000"/>
              <a:ea typeface="Roboto" panose="02000000000000000000"/>
              <a:cs typeface="Roboto" panose="02000000000000000000"/>
              <a:sym typeface="Roboto" panose="02000000000000000000"/>
            </a:endParaRPr>
          </a:p>
        </p:txBody>
      </p:sp>
      <p:sp>
        <p:nvSpPr>
          <p:cNvPr id="7" name="Freeform 2"/>
          <p:cNvSpPr/>
          <p:nvPr/>
        </p:nvSpPr>
        <p:spPr>
          <a:xfrm>
            <a:off x="28575" y="-481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10" name="Freeform 2"/>
          <p:cNvSpPr/>
          <p:nvPr/>
        </p:nvSpPr>
        <p:spPr>
          <a:xfrm>
            <a:off x="-6137" y="-481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US"/>
          </a:p>
        </p:txBody>
      </p:sp>
      <p:sp>
        <p:nvSpPr>
          <p:cNvPr id="11" name="Freeform 2"/>
          <p:cNvSpPr/>
          <p:nvPr/>
        </p:nvSpPr>
        <p:spPr>
          <a:xfrm>
            <a:off x="-40849" y="-9636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txBody>
          <a:bodyPr/>
          <a:lstStyle/>
          <a:p>
            <a:endParaRPr lang="en-US"/>
          </a:p>
        </p:txBody>
      </p:sp>
    </p:spTree>
    <p:extLst>
      <p:ext uri="{BB962C8B-B14F-4D97-AF65-F5344CB8AC3E}">
        <p14:creationId xmlns:p14="http://schemas.microsoft.com/office/powerpoint/2010/main" val="40956384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0-ppt_w/2"/>
                                          </p:val>
                                        </p:tav>
                                      </p:tavLst>
                                    </p:anim>
                                    <p:anim calcmode="lin" valueType="num">
                                      <p:cBhvr additive="base">
                                        <p:cTn id="13" dur="500"/>
                                        <p:tgtEl>
                                          <p:spTgt spid="7"/>
                                        </p:tgtEl>
                                        <p:attrNameLst>
                                          <p:attrName>ppt_y</p:attrName>
                                        </p:attrNameLst>
                                      </p:cBhvr>
                                      <p:tavLst>
                                        <p:tav tm="0">
                                          <p:val>
                                            <p:strVal val="ppt_y"/>
                                          </p:val>
                                        </p:tav>
                                        <p:tav tm="100000">
                                          <p:val>
                                            <p:strVal val="ppt_y"/>
                                          </p:val>
                                        </p:tav>
                                      </p:tavLst>
                                    </p:anim>
                                    <p:set>
                                      <p:cBhvr>
                                        <p:cTn id="14" dur="1" fill="hold">
                                          <p:stCondLst>
                                            <p:cond delay="499"/>
                                          </p:stCondLst>
                                        </p:cTn>
                                        <p:tgtEl>
                                          <p:spTgt spid="7"/>
                                        </p:tgtEl>
                                        <p:attrNameLst>
                                          <p:attrName>style.visibility</p:attrName>
                                        </p:attrNameLst>
                                      </p:cBhvr>
                                      <p:to>
                                        <p:strVal val="hidden"/>
                                      </p:to>
                                    </p:set>
                                  </p:childTnLst>
                                </p:cTn>
                              </p:par>
                              <p:par>
                                <p:cTn id="15" presetID="2" presetClass="exit" presetSubtype="8" fill="hold" grpId="0" nodeType="withEffect">
                                  <p:stCondLst>
                                    <p:cond delay="0"/>
                                  </p:stCondLst>
                                  <p:childTnLst>
                                    <p:anim calcmode="lin" valueType="num">
                                      <p:cBhvr additive="base">
                                        <p:cTn id="16" dur="500"/>
                                        <p:tgtEl>
                                          <p:spTgt spid="5"/>
                                        </p:tgtEl>
                                        <p:attrNameLst>
                                          <p:attrName>ppt_x</p:attrName>
                                        </p:attrNameLst>
                                      </p:cBhvr>
                                      <p:tavLst>
                                        <p:tav tm="0">
                                          <p:val>
                                            <p:strVal val="ppt_x"/>
                                          </p:val>
                                        </p:tav>
                                        <p:tav tm="100000">
                                          <p:val>
                                            <p:strVal val="0-ppt_w/2"/>
                                          </p:val>
                                        </p:tav>
                                      </p:tavLst>
                                    </p:anim>
                                    <p:anim calcmode="lin" valueType="num">
                                      <p:cBhvr additive="base">
                                        <p:cTn id="17" dur="500"/>
                                        <p:tgtEl>
                                          <p:spTgt spid="5"/>
                                        </p:tgtEl>
                                        <p:attrNameLst>
                                          <p:attrName>ppt_y</p:attrName>
                                        </p:attrNameLst>
                                      </p:cBhvr>
                                      <p:tavLst>
                                        <p:tav tm="0">
                                          <p:val>
                                            <p:strVal val="ppt_y"/>
                                          </p:val>
                                        </p:tav>
                                        <p:tav tm="100000">
                                          <p:val>
                                            <p:strVal val="ppt_y"/>
                                          </p:val>
                                        </p:tav>
                                      </p:tavLst>
                                    </p:anim>
                                    <p:set>
                                      <p:cBhvr>
                                        <p:cTn id="18" dur="1" fill="hold">
                                          <p:stCondLst>
                                            <p:cond delay="499"/>
                                          </p:stCondLst>
                                        </p:cTn>
                                        <p:tgtEl>
                                          <p:spTgt spid="5"/>
                                        </p:tgtEl>
                                        <p:attrNameLst>
                                          <p:attrName>style.visibility</p:attrName>
                                        </p:attrNameLst>
                                      </p:cBhvr>
                                      <p:to>
                                        <p:strVal val="hidden"/>
                                      </p:to>
                                    </p:set>
                                  </p:childTnLst>
                                </p:cTn>
                              </p:par>
                              <p:par>
                                <p:cTn id="19" presetID="2" presetClass="exit" presetSubtype="8" fill="hold" grpId="0" nodeType="withEffect">
                                  <p:stCondLst>
                                    <p:cond delay="0"/>
                                  </p:stCondLst>
                                  <p:childTnLst>
                                    <p:anim calcmode="lin" valueType="num">
                                      <p:cBhvr additive="base">
                                        <p:cTn id="20" dur="500"/>
                                        <p:tgtEl>
                                          <p:spTgt spid="3"/>
                                        </p:tgtEl>
                                        <p:attrNameLst>
                                          <p:attrName>ppt_x</p:attrName>
                                        </p:attrNameLst>
                                      </p:cBhvr>
                                      <p:tavLst>
                                        <p:tav tm="0">
                                          <p:val>
                                            <p:strVal val="ppt_x"/>
                                          </p:val>
                                        </p:tav>
                                        <p:tav tm="100000">
                                          <p:val>
                                            <p:strVal val="0-ppt_w/2"/>
                                          </p:val>
                                        </p:tav>
                                      </p:tavLst>
                                    </p:anim>
                                    <p:anim calcmode="lin" valueType="num">
                                      <p:cBhvr additive="base">
                                        <p:cTn id="21" dur="500"/>
                                        <p:tgtEl>
                                          <p:spTgt spid="3"/>
                                        </p:tgtEl>
                                        <p:attrNameLst>
                                          <p:attrName>ppt_y</p:attrName>
                                        </p:attrNameLst>
                                      </p:cBhvr>
                                      <p:tavLst>
                                        <p:tav tm="0">
                                          <p:val>
                                            <p:strVal val="ppt_y"/>
                                          </p:val>
                                        </p:tav>
                                        <p:tav tm="100000">
                                          <p:val>
                                            <p:strVal val="ppt_y"/>
                                          </p:val>
                                        </p:tav>
                                      </p:tavLst>
                                    </p:anim>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1+#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grpId="1" nodeType="clickEffect">
                                  <p:stCondLst>
                                    <p:cond delay="0"/>
                                  </p:stCondLst>
                                  <p:childTnLst>
                                    <p:anim calcmode="lin" valueType="num">
                                      <p:cBhvr additive="base">
                                        <p:cTn id="48" dur="500"/>
                                        <p:tgtEl>
                                          <p:spTgt spid="16"/>
                                        </p:tgtEl>
                                        <p:attrNameLst>
                                          <p:attrName>ppt_x</p:attrName>
                                        </p:attrNameLst>
                                      </p:cBhvr>
                                      <p:tavLst>
                                        <p:tav tm="0">
                                          <p:val>
                                            <p:strVal val="ppt_x"/>
                                          </p:val>
                                        </p:tav>
                                        <p:tav tm="100000">
                                          <p:val>
                                            <p:strVal val="0-ppt_w/2"/>
                                          </p:val>
                                        </p:tav>
                                      </p:tavLst>
                                    </p:anim>
                                    <p:anim calcmode="lin" valueType="num">
                                      <p:cBhvr additive="base">
                                        <p:cTn id="49" dur="500"/>
                                        <p:tgtEl>
                                          <p:spTgt spid="16"/>
                                        </p:tgtEl>
                                        <p:attrNameLst>
                                          <p:attrName>ppt_y</p:attrName>
                                        </p:attrNameLst>
                                      </p:cBhvr>
                                      <p:tavLst>
                                        <p:tav tm="0">
                                          <p:val>
                                            <p:strVal val="ppt_y"/>
                                          </p:val>
                                        </p:tav>
                                        <p:tav tm="100000">
                                          <p:val>
                                            <p:strVal val="ppt_y"/>
                                          </p:val>
                                        </p:tav>
                                      </p:tavLst>
                                    </p:anim>
                                    <p:set>
                                      <p:cBhvr>
                                        <p:cTn id="50" dur="1" fill="hold">
                                          <p:stCondLst>
                                            <p:cond delay="499"/>
                                          </p:stCondLst>
                                        </p:cTn>
                                        <p:tgtEl>
                                          <p:spTgt spid="16"/>
                                        </p:tgtEl>
                                        <p:attrNameLst>
                                          <p:attrName>style.visibility</p:attrName>
                                        </p:attrNameLst>
                                      </p:cBhvr>
                                      <p:to>
                                        <p:strVal val="hidden"/>
                                      </p:to>
                                    </p:set>
                                  </p:childTnLst>
                                </p:cTn>
                              </p:par>
                              <p:par>
                                <p:cTn id="51" presetID="2" presetClass="exit" presetSubtype="8" fill="hold" grpId="1" nodeType="withEffect">
                                  <p:stCondLst>
                                    <p:cond delay="0"/>
                                  </p:stCondLst>
                                  <p:childTnLst>
                                    <p:anim calcmode="lin" valueType="num">
                                      <p:cBhvr additive="base">
                                        <p:cTn id="52" dur="500"/>
                                        <p:tgtEl>
                                          <p:spTgt spid="17"/>
                                        </p:tgtEl>
                                        <p:attrNameLst>
                                          <p:attrName>ppt_x</p:attrName>
                                        </p:attrNameLst>
                                      </p:cBhvr>
                                      <p:tavLst>
                                        <p:tav tm="0">
                                          <p:val>
                                            <p:strVal val="ppt_x"/>
                                          </p:val>
                                        </p:tav>
                                        <p:tav tm="100000">
                                          <p:val>
                                            <p:strVal val="0-ppt_w/2"/>
                                          </p:val>
                                        </p:tav>
                                      </p:tavLst>
                                    </p:anim>
                                    <p:anim calcmode="lin" valueType="num">
                                      <p:cBhvr additive="base">
                                        <p:cTn id="53" dur="500"/>
                                        <p:tgtEl>
                                          <p:spTgt spid="17"/>
                                        </p:tgtEl>
                                        <p:attrNameLst>
                                          <p:attrName>ppt_y</p:attrName>
                                        </p:attrNameLst>
                                      </p:cBhvr>
                                      <p:tavLst>
                                        <p:tav tm="0">
                                          <p:val>
                                            <p:strVal val="ppt_y"/>
                                          </p:val>
                                        </p:tav>
                                        <p:tav tm="100000">
                                          <p:val>
                                            <p:strVal val="ppt_y"/>
                                          </p:val>
                                        </p:tav>
                                      </p:tavLst>
                                    </p:anim>
                                    <p:set>
                                      <p:cBhvr>
                                        <p:cTn id="54" dur="1" fill="hold">
                                          <p:stCondLst>
                                            <p:cond delay="499"/>
                                          </p:stCondLst>
                                        </p:cTn>
                                        <p:tgtEl>
                                          <p:spTgt spid="17"/>
                                        </p:tgtEl>
                                        <p:attrNameLst>
                                          <p:attrName>style.visibility</p:attrName>
                                        </p:attrNameLst>
                                      </p:cBhvr>
                                      <p:to>
                                        <p:strVal val="hidden"/>
                                      </p:to>
                                    </p:set>
                                  </p:childTnLst>
                                </p:cTn>
                              </p:par>
                              <p:par>
                                <p:cTn id="55" presetID="2" presetClass="exit" presetSubtype="8" fill="hold" nodeType="withEffect">
                                  <p:stCondLst>
                                    <p:cond delay="0"/>
                                  </p:stCondLst>
                                  <p:childTnLst>
                                    <p:anim calcmode="lin" valueType="num">
                                      <p:cBhvr additive="base">
                                        <p:cTn id="56" dur="500"/>
                                        <p:tgtEl>
                                          <p:spTgt spid="10"/>
                                        </p:tgtEl>
                                        <p:attrNameLst>
                                          <p:attrName>ppt_x</p:attrName>
                                        </p:attrNameLst>
                                      </p:cBhvr>
                                      <p:tavLst>
                                        <p:tav tm="0">
                                          <p:val>
                                            <p:strVal val="ppt_x"/>
                                          </p:val>
                                        </p:tav>
                                        <p:tav tm="100000">
                                          <p:val>
                                            <p:strVal val="0-ppt_w/2"/>
                                          </p:val>
                                        </p:tav>
                                      </p:tavLst>
                                    </p:anim>
                                    <p:anim calcmode="lin" valueType="num">
                                      <p:cBhvr additive="base">
                                        <p:cTn id="57" dur="500"/>
                                        <p:tgtEl>
                                          <p:spTgt spid="10"/>
                                        </p:tgtEl>
                                        <p:attrNameLst>
                                          <p:attrName>ppt_y</p:attrName>
                                        </p:attrNameLst>
                                      </p:cBhvr>
                                      <p:tavLst>
                                        <p:tav tm="0">
                                          <p:val>
                                            <p:strVal val="ppt_y"/>
                                          </p:val>
                                        </p:tav>
                                        <p:tav tm="100000">
                                          <p:val>
                                            <p:strVal val="ppt_y"/>
                                          </p:val>
                                        </p:tav>
                                      </p:tavLst>
                                    </p:anim>
                                    <p:set>
                                      <p:cBhvr>
                                        <p:cTn id="58" dur="1" fill="hold">
                                          <p:stCondLst>
                                            <p:cond delay="499"/>
                                          </p:stCondLst>
                                        </p:cTn>
                                        <p:tgtEl>
                                          <p:spTgt spid="10"/>
                                        </p:tgtEl>
                                        <p:attrNameLst>
                                          <p:attrName>style.visibility</p:attrName>
                                        </p:attrNameLst>
                                      </p:cBhvr>
                                      <p:to>
                                        <p:strVal val="hidden"/>
                                      </p:to>
                                    </p:set>
                                  </p:childTnLst>
                                </p:cTn>
                              </p:par>
                              <p:par>
                                <p:cTn id="59" presetID="2" presetClass="exit" presetSubtype="8" fill="hold" nodeType="withEffect">
                                  <p:stCondLst>
                                    <p:cond delay="0"/>
                                  </p:stCondLst>
                                  <p:childTnLst>
                                    <p:anim calcmode="lin" valueType="num">
                                      <p:cBhvr additive="base">
                                        <p:cTn id="60" dur="500"/>
                                        <p:tgtEl>
                                          <p:spTgt spid="11"/>
                                        </p:tgtEl>
                                        <p:attrNameLst>
                                          <p:attrName>ppt_x</p:attrName>
                                        </p:attrNameLst>
                                      </p:cBhvr>
                                      <p:tavLst>
                                        <p:tav tm="0">
                                          <p:val>
                                            <p:strVal val="ppt_x"/>
                                          </p:val>
                                        </p:tav>
                                        <p:tav tm="100000">
                                          <p:val>
                                            <p:strVal val="0-ppt_w/2"/>
                                          </p:val>
                                        </p:tav>
                                      </p:tavLst>
                                    </p:anim>
                                    <p:anim calcmode="lin" valueType="num">
                                      <p:cBhvr additive="base">
                                        <p:cTn id="61" dur="500"/>
                                        <p:tgtEl>
                                          <p:spTgt spid="11"/>
                                        </p:tgtEl>
                                        <p:attrNameLst>
                                          <p:attrName>ppt_y</p:attrName>
                                        </p:attrNameLst>
                                      </p:cBhvr>
                                      <p:tavLst>
                                        <p:tav tm="0">
                                          <p:val>
                                            <p:strVal val="ppt_y"/>
                                          </p:val>
                                        </p:tav>
                                        <p:tav tm="100000">
                                          <p:val>
                                            <p:strVal val="ppt_y"/>
                                          </p:val>
                                        </p:tav>
                                      </p:tavLst>
                                    </p:anim>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1+#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1+#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8" fill="hold" grpId="1" nodeType="clickEffect">
                                  <p:stCondLst>
                                    <p:cond delay="0"/>
                                  </p:stCondLst>
                                  <p:childTnLst>
                                    <p:anim calcmode="lin" valueType="num">
                                      <p:cBhvr additive="base">
                                        <p:cTn id="76" dur="500"/>
                                        <p:tgtEl>
                                          <p:spTgt spid="22"/>
                                        </p:tgtEl>
                                        <p:attrNameLst>
                                          <p:attrName>ppt_x</p:attrName>
                                        </p:attrNameLst>
                                      </p:cBhvr>
                                      <p:tavLst>
                                        <p:tav tm="0">
                                          <p:val>
                                            <p:strVal val="ppt_x"/>
                                          </p:val>
                                        </p:tav>
                                        <p:tav tm="100000">
                                          <p:val>
                                            <p:strVal val="0-ppt_w/2"/>
                                          </p:val>
                                        </p:tav>
                                      </p:tavLst>
                                    </p:anim>
                                    <p:anim calcmode="lin" valueType="num">
                                      <p:cBhvr additive="base">
                                        <p:cTn id="77" dur="500"/>
                                        <p:tgtEl>
                                          <p:spTgt spid="22"/>
                                        </p:tgtEl>
                                        <p:attrNameLst>
                                          <p:attrName>ppt_y</p:attrName>
                                        </p:attrNameLst>
                                      </p:cBhvr>
                                      <p:tavLst>
                                        <p:tav tm="0">
                                          <p:val>
                                            <p:strVal val="ppt_y"/>
                                          </p:val>
                                        </p:tav>
                                        <p:tav tm="100000">
                                          <p:val>
                                            <p:strVal val="ppt_y"/>
                                          </p:val>
                                        </p:tav>
                                      </p:tavLst>
                                    </p:anim>
                                    <p:set>
                                      <p:cBhvr>
                                        <p:cTn id="78" dur="1" fill="hold">
                                          <p:stCondLst>
                                            <p:cond delay="499"/>
                                          </p:stCondLst>
                                        </p:cTn>
                                        <p:tgtEl>
                                          <p:spTgt spid="22"/>
                                        </p:tgtEl>
                                        <p:attrNameLst>
                                          <p:attrName>style.visibility</p:attrName>
                                        </p:attrNameLst>
                                      </p:cBhvr>
                                      <p:to>
                                        <p:strVal val="hidden"/>
                                      </p:to>
                                    </p:set>
                                  </p:childTnLst>
                                </p:cTn>
                              </p:par>
                              <p:par>
                                <p:cTn id="79" presetID="2" presetClass="exit" presetSubtype="8" fill="hold" grpId="1" nodeType="withEffect">
                                  <p:stCondLst>
                                    <p:cond delay="0"/>
                                  </p:stCondLst>
                                  <p:childTnLst>
                                    <p:anim calcmode="lin" valueType="num">
                                      <p:cBhvr additive="base">
                                        <p:cTn id="80" dur="500"/>
                                        <p:tgtEl>
                                          <p:spTgt spid="23"/>
                                        </p:tgtEl>
                                        <p:attrNameLst>
                                          <p:attrName>ppt_x</p:attrName>
                                        </p:attrNameLst>
                                      </p:cBhvr>
                                      <p:tavLst>
                                        <p:tav tm="0">
                                          <p:val>
                                            <p:strVal val="ppt_x"/>
                                          </p:val>
                                        </p:tav>
                                        <p:tav tm="100000">
                                          <p:val>
                                            <p:strVal val="0-ppt_w/2"/>
                                          </p:val>
                                        </p:tav>
                                      </p:tavLst>
                                    </p:anim>
                                    <p:anim calcmode="lin" valueType="num">
                                      <p:cBhvr additive="base">
                                        <p:cTn id="81" dur="500"/>
                                        <p:tgtEl>
                                          <p:spTgt spid="23"/>
                                        </p:tgtEl>
                                        <p:attrNameLst>
                                          <p:attrName>ppt_y</p:attrName>
                                        </p:attrNameLst>
                                      </p:cBhvr>
                                      <p:tavLst>
                                        <p:tav tm="0">
                                          <p:val>
                                            <p:strVal val="ppt_y"/>
                                          </p:val>
                                        </p:tav>
                                        <p:tav tm="100000">
                                          <p:val>
                                            <p:strVal val="ppt_y"/>
                                          </p:val>
                                        </p:tav>
                                      </p:tavLst>
                                    </p:anim>
                                    <p:set>
                                      <p:cBhvr>
                                        <p:cTn id="82" dur="1" fill="hold">
                                          <p:stCondLst>
                                            <p:cond delay="499"/>
                                          </p:stCondLst>
                                        </p:cTn>
                                        <p:tgtEl>
                                          <p:spTgt spid="2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500" fill="hold"/>
                                        <p:tgtEl>
                                          <p:spTgt spid="24"/>
                                        </p:tgtEl>
                                        <p:attrNameLst>
                                          <p:attrName>ppt_x</p:attrName>
                                        </p:attrNameLst>
                                      </p:cBhvr>
                                      <p:tavLst>
                                        <p:tav tm="0">
                                          <p:val>
                                            <p:strVal val="1+#ppt_w/2"/>
                                          </p:val>
                                        </p:tav>
                                        <p:tav tm="100000">
                                          <p:val>
                                            <p:strVal val="#ppt_x"/>
                                          </p:val>
                                        </p:tav>
                                      </p:tavLst>
                                    </p:anim>
                                    <p:anim calcmode="lin" valueType="num">
                                      <p:cBhvr additive="base">
                                        <p:cTn id="88" dur="500" fill="hold"/>
                                        <p:tgtEl>
                                          <p:spTgt spid="24"/>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1+#ppt_w/2"/>
                                          </p:val>
                                        </p:tav>
                                        <p:tav tm="100000">
                                          <p:val>
                                            <p:strVal val="#ppt_x"/>
                                          </p:val>
                                        </p:tav>
                                      </p:tavLst>
                                    </p:anim>
                                    <p:anim calcmode="lin" valueType="num">
                                      <p:cBhvr additive="base">
                                        <p:cTn id="9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6" grpId="0"/>
      <p:bldP spid="16" grpId="1"/>
      <p:bldP spid="17" grpId="0"/>
      <p:bldP spid="17" grpId="1"/>
      <p:bldP spid="22" grpId="0"/>
      <p:bldP spid="22" grpId="1"/>
      <p:bldP spid="23" grpId="0"/>
      <p:bldP spid="23" grpId="1"/>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chemeClr val="accent6">
                <a:lumMod val="50000"/>
              </a:schemeClr>
            </a:gs>
            <a:gs pos="61000">
              <a:schemeClr val="accent6">
                <a:lumMod val="75000"/>
              </a:schemeClr>
            </a:gs>
            <a:gs pos="83000">
              <a:schemeClr val="tx1"/>
            </a:gs>
            <a:gs pos="100000">
              <a:schemeClr val="bg1">
                <a:lumMod val="50000"/>
              </a:schemeClr>
            </a:gs>
          </a:gsLst>
          <a:lin ang="13500000" scaled="1"/>
          <a:tileRect/>
        </a:gradFill>
        <a:effectLst/>
      </p:bgPr>
    </p:bg>
    <p:spTree>
      <p:nvGrpSpPr>
        <p:cNvPr id="1" name=""/>
        <p:cNvGrpSpPr/>
        <p:nvPr/>
      </p:nvGrpSpPr>
      <p:grpSpPr>
        <a:xfrm>
          <a:off x="0" y="0"/>
          <a:ext cx="0" cy="0"/>
          <a:chOff x="0" y="0"/>
          <a:chExt cx="0" cy="0"/>
        </a:xfrm>
      </p:grpSpPr>
      <p:sp>
        <p:nvSpPr>
          <p:cNvPr id="3" name="TextBox 3"/>
          <p:cNvSpPr txBox="1"/>
          <p:nvPr/>
        </p:nvSpPr>
        <p:spPr>
          <a:xfrm>
            <a:off x="674134" y="475823"/>
            <a:ext cx="17849292" cy="2462213"/>
          </a:xfrm>
          <a:prstGeom prst="rect">
            <a:avLst/>
          </a:prstGeom>
        </p:spPr>
        <p:txBody>
          <a:bodyPr wrap="square" lIns="0" tIns="0" rIns="0" bIns="0" rtlCol="0" anchor="t">
            <a:spAutoFit/>
          </a:bodyPr>
          <a:lstStyle/>
          <a:p>
            <a:pPr algn="l">
              <a:lnSpc>
                <a:spcPts val="9600"/>
              </a:lnSpc>
            </a:pPr>
            <a:r>
              <a:rPr lang="en-US" sz="8000" b="1" dirty="0">
                <a:solidFill>
                  <a:srgbClr val="FFFFFF"/>
                </a:solidFill>
                <a:latin typeface="Roboto Bold" panose="02000000000000000000"/>
                <a:ea typeface="Roboto Bold" panose="02000000000000000000"/>
                <a:cs typeface="Roboto Bold" panose="02000000000000000000"/>
                <a:sym typeface="Roboto Bold" panose="02000000000000000000"/>
              </a:rPr>
              <a:t>II.LƯU TRỮ DỮ LIỆU VÀO MONGO DB</a:t>
            </a:r>
          </a:p>
          <a:p>
            <a:pPr algn="l">
              <a:lnSpc>
                <a:spcPts val="9600"/>
              </a:lnSpc>
            </a:pPr>
            <a:endParaRPr lang="en-US" sz="8000" b="1" dirty="0">
              <a:solidFill>
                <a:srgbClr val="FFFFFF"/>
              </a:solidFill>
              <a:latin typeface="Roboto Bold" panose="02000000000000000000"/>
              <a:ea typeface="Roboto Bold" panose="02000000000000000000"/>
              <a:cs typeface="Roboto Bold" panose="02000000000000000000"/>
              <a:sym typeface="Roboto Bold" panose="02000000000000000000"/>
            </a:endParaRPr>
          </a:p>
        </p:txBody>
      </p:sp>
      <p:sp>
        <p:nvSpPr>
          <p:cNvPr id="8" name="Freeform 2">
            <a:extLst>
              <a:ext uri="{FF2B5EF4-FFF2-40B4-BE49-F238E27FC236}">
                <a16:creationId xmlns:a16="http://schemas.microsoft.com/office/drawing/2014/main" id="{39F242B6-587B-4F01-8FB2-43FCF6F72B1E}"/>
              </a:ext>
            </a:extLst>
          </p:cNvPr>
          <p:cNvSpPr/>
          <p:nvPr/>
        </p:nvSpPr>
        <p:spPr>
          <a:xfrm>
            <a:off x="6830648" y="4560152"/>
            <a:ext cx="11061273" cy="4600390"/>
          </a:xfrm>
          <a:custGeom>
            <a:avLst/>
            <a:gdLst/>
            <a:ahLst/>
            <a:cxnLst/>
            <a:rect l="l" t="t" r="r" b="b"/>
            <a:pathLst>
              <a:path w="10071919" h="3771738">
                <a:moveTo>
                  <a:pt x="0" y="0"/>
                </a:moveTo>
                <a:lnTo>
                  <a:pt x="10071920" y="0"/>
                </a:lnTo>
                <a:lnTo>
                  <a:pt x="10071920" y="3771737"/>
                </a:lnTo>
                <a:lnTo>
                  <a:pt x="0" y="3771737"/>
                </a:lnTo>
                <a:lnTo>
                  <a:pt x="0" y="0"/>
                </a:lnTo>
                <a:close/>
              </a:path>
            </a:pathLst>
          </a:custGeom>
          <a:blipFill>
            <a:blip r:embed="rId2"/>
            <a:stretch>
              <a:fillRect r="-3173"/>
            </a:stretch>
          </a:blipFill>
        </p:spPr>
        <p:txBody>
          <a:bodyPr/>
          <a:lstStyle/>
          <a:p>
            <a:endParaRPr lang="en-US"/>
          </a:p>
        </p:txBody>
      </p:sp>
      <p:sp>
        <p:nvSpPr>
          <p:cNvPr id="9" name="TextBox 4">
            <a:extLst>
              <a:ext uri="{FF2B5EF4-FFF2-40B4-BE49-F238E27FC236}">
                <a16:creationId xmlns:a16="http://schemas.microsoft.com/office/drawing/2014/main" id="{043F111C-213E-4C1C-AECB-2911F71FA78D}"/>
              </a:ext>
            </a:extLst>
          </p:cNvPr>
          <p:cNvSpPr txBox="1"/>
          <p:nvPr/>
        </p:nvSpPr>
        <p:spPr>
          <a:xfrm>
            <a:off x="338910" y="4451881"/>
            <a:ext cx="6076533" cy="3013646"/>
          </a:xfrm>
          <a:prstGeom prst="rect">
            <a:avLst/>
          </a:prstGeom>
        </p:spPr>
        <p:txBody>
          <a:bodyPr wrap="square" lIns="0" tIns="0" rIns="0" bIns="0" rtlCol="0" anchor="t">
            <a:spAutoFit/>
          </a:bodyPr>
          <a:lstStyle/>
          <a:p>
            <a:pPr marL="426723" lvl="1" algn="l">
              <a:lnSpc>
                <a:spcPts val="4743"/>
              </a:lnSpc>
            </a:pPr>
            <a:r>
              <a:rPr lang="vi-VN" sz="3952" dirty="0">
                <a:solidFill>
                  <a:srgbClr val="FFFFFF"/>
                </a:solidFill>
                <a:latin typeface="Roboto"/>
                <a:ea typeface="Roboto"/>
                <a:cs typeface="Roboto"/>
                <a:sym typeface="Roboto"/>
              </a:rPr>
              <a:t>Hàm save_to_mongodb chuyển đổi dữ liệu thành định dạng JSON và lưu vào một collection trong cơ sở dữ liệu MongoDB.</a:t>
            </a:r>
            <a:endParaRPr lang="en-US" sz="3952" dirty="0">
              <a:solidFill>
                <a:srgbClr val="FFFFFF"/>
              </a:solidFill>
              <a:latin typeface="Roboto"/>
              <a:ea typeface="Roboto"/>
              <a:cs typeface="Roboto"/>
              <a:sym typeface="Roboto"/>
            </a:endParaRPr>
          </a:p>
        </p:txBody>
      </p:sp>
      <p:sp>
        <p:nvSpPr>
          <p:cNvPr id="10" name="TextBox 4">
            <a:extLst>
              <a:ext uri="{FF2B5EF4-FFF2-40B4-BE49-F238E27FC236}">
                <a16:creationId xmlns:a16="http://schemas.microsoft.com/office/drawing/2014/main" id="{FC752F24-7FA4-49CC-B546-28A761324C64}"/>
              </a:ext>
            </a:extLst>
          </p:cNvPr>
          <p:cNvSpPr txBox="1"/>
          <p:nvPr/>
        </p:nvSpPr>
        <p:spPr>
          <a:xfrm>
            <a:off x="344772" y="2250711"/>
            <a:ext cx="16170453" cy="1205458"/>
          </a:xfrm>
          <a:prstGeom prst="rect">
            <a:avLst/>
          </a:prstGeom>
        </p:spPr>
        <p:txBody>
          <a:bodyPr wrap="square" lIns="0" tIns="0" rIns="0" bIns="0" rtlCol="0" anchor="t">
            <a:spAutoFit/>
          </a:bodyPr>
          <a:lstStyle/>
          <a:p>
            <a:pPr marL="426723" lvl="1" algn="l">
              <a:lnSpc>
                <a:spcPts val="4743"/>
              </a:lnSpc>
            </a:pPr>
            <a:r>
              <a:rPr lang="en-US" sz="3952" dirty="0">
                <a:solidFill>
                  <a:srgbClr val="FFFFFF"/>
                </a:solidFill>
                <a:latin typeface="Roboto"/>
                <a:ea typeface="Roboto"/>
                <a:cs typeface="Roboto"/>
                <a:sym typeface="Roboto"/>
              </a:rPr>
              <a:t>Khi </a:t>
            </a:r>
            <a:r>
              <a:rPr lang="en-US" sz="3952" dirty="0" err="1">
                <a:solidFill>
                  <a:srgbClr val="FFFFFF"/>
                </a:solidFill>
                <a:latin typeface="Roboto"/>
                <a:ea typeface="Roboto"/>
                <a:cs typeface="Roboto"/>
                <a:sym typeface="Roboto"/>
              </a:rPr>
              <a:t>cào</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xong</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được</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dữ</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liệu</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đầy</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đủ</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thì</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sẽ</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tiến</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hành</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lưu</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trữ</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dữ</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liệu</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vào</a:t>
            </a:r>
            <a:r>
              <a:rPr lang="en-US" sz="3952" dirty="0">
                <a:solidFill>
                  <a:srgbClr val="FFFFFF"/>
                </a:solidFill>
                <a:latin typeface="Roboto"/>
                <a:ea typeface="Roboto"/>
                <a:cs typeface="Roboto"/>
                <a:sym typeface="Roboto"/>
              </a:rPr>
              <a:t> Mongo DB </a:t>
            </a:r>
            <a:r>
              <a:rPr lang="en-US" sz="3952" dirty="0" err="1">
                <a:solidFill>
                  <a:srgbClr val="FFFFFF"/>
                </a:solidFill>
                <a:latin typeface="Roboto"/>
                <a:ea typeface="Roboto"/>
                <a:cs typeface="Roboto"/>
                <a:sym typeface="Roboto"/>
              </a:rPr>
              <a:t>trên</a:t>
            </a:r>
            <a:r>
              <a:rPr lang="en-US" sz="3952" dirty="0">
                <a:solidFill>
                  <a:srgbClr val="FFFFFF"/>
                </a:solidFill>
                <a:latin typeface="Roboto"/>
                <a:ea typeface="Roboto"/>
                <a:cs typeface="Roboto"/>
                <a:sym typeface="Roboto"/>
              </a:rPr>
              <a:t> Local </a:t>
            </a:r>
            <a:r>
              <a:rPr lang="en-US" sz="3952" dirty="0" err="1">
                <a:solidFill>
                  <a:srgbClr val="FFFFFF"/>
                </a:solidFill>
                <a:latin typeface="Roboto"/>
                <a:ea typeface="Roboto"/>
                <a:cs typeface="Roboto"/>
                <a:sym typeface="Roboto"/>
              </a:rPr>
              <a:t>và</a:t>
            </a:r>
            <a:r>
              <a:rPr lang="en-US" sz="3952" dirty="0">
                <a:solidFill>
                  <a:srgbClr val="FFFFFF"/>
                </a:solidFill>
                <a:latin typeface="Roboto"/>
                <a:ea typeface="Roboto"/>
                <a:cs typeface="Roboto"/>
                <a:sym typeface="Roboto"/>
              </a:rPr>
              <a:t> Docker </a:t>
            </a:r>
          </a:p>
        </p:txBody>
      </p:sp>
      <p:sp>
        <p:nvSpPr>
          <p:cNvPr id="15" name="TextBox 4">
            <a:extLst>
              <a:ext uri="{FF2B5EF4-FFF2-40B4-BE49-F238E27FC236}">
                <a16:creationId xmlns:a16="http://schemas.microsoft.com/office/drawing/2014/main" id="{DC708119-9138-4D74-924C-FAE9C3CE818B}"/>
              </a:ext>
            </a:extLst>
          </p:cNvPr>
          <p:cNvSpPr txBox="1"/>
          <p:nvPr/>
        </p:nvSpPr>
        <p:spPr>
          <a:xfrm>
            <a:off x="2105824" y="1706929"/>
            <a:ext cx="16170453" cy="602729"/>
          </a:xfrm>
          <a:prstGeom prst="rect">
            <a:avLst/>
          </a:prstGeom>
        </p:spPr>
        <p:txBody>
          <a:bodyPr wrap="square" lIns="0" tIns="0" rIns="0" bIns="0" rtlCol="0" anchor="t">
            <a:spAutoFit/>
          </a:bodyPr>
          <a:lstStyle/>
          <a:p>
            <a:pPr marL="426723" lvl="1" algn="l">
              <a:lnSpc>
                <a:spcPts val="4743"/>
              </a:lnSpc>
            </a:pPr>
            <a:r>
              <a:rPr lang="en-US" sz="3952" dirty="0" err="1">
                <a:solidFill>
                  <a:srgbClr val="FFFFFF"/>
                </a:solidFill>
                <a:latin typeface="Roboto"/>
                <a:ea typeface="Roboto"/>
                <a:cs typeface="Roboto"/>
                <a:sym typeface="Roboto"/>
              </a:rPr>
              <a:t>Đã</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lưu</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trữ</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dữ</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liệu</a:t>
            </a:r>
            <a:r>
              <a:rPr lang="en-US" sz="3952" dirty="0">
                <a:solidFill>
                  <a:srgbClr val="FFFFFF"/>
                </a:solidFill>
                <a:latin typeface="Roboto"/>
                <a:ea typeface="Roboto"/>
                <a:cs typeface="Roboto"/>
                <a:sym typeface="Roboto"/>
              </a:rPr>
              <a:t> </a:t>
            </a:r>
            <a:r>
              <a:rPr lang="en-US" sz="3952" dirty="0" err="1">
                <a:solidFill>
                  <a:srgbClr val="FFFFFF"/>
                </a:solidFill>
                <a:latin typeface="Roboto"/>
                <a:ea typeface="Roboto"/>
                <a:cs typeface="Roboto"/>
                <a:sym typeface="Roboto"/>
              </a:rPr>
              <a:t>vào</a:t>
            </a:r>
            <a:r>
              <a:rPr lang="en-US" sz="3952" dirty="0">
                <a:solidFill>
                  <a:srgbClr val="FFFFFF"/>
                </a:solidFill>
                <a:latin typeface="Roboto"/>
                <a:ea typeface="Roboto"/>
                <a:cs typeface="Roboto"/>
                <a:sym typeface="Roboto"/>
              </a:rPr>
              <a:t> Mongo DB </a:t>
            </a:r>
            <a:r>
              <a:rPr lang="en-US" sz="3952" dirty="0" err="1">
                <a:solidFill>
                  <a:srgbClr val="FFFFFF"/>
                </a:solidFill>
                <a:latin typeface="Roboto"/>
                <a:ea typeface="Roboto"/>
                <a:cs typeface="Roboto"/>
                <a:sym typeface="Roboto"/>
              </a:rPr>
              <a:t>trên</a:t>
            </a:r>
            <a:r>
              <a:rPr lang="en-US" sz="3952" dirty="0">
                <a:solidFill>
                  <a:srgbClr val="FFFFFF"/>
                </a:solidFill>
                <a:latin typeface="Roboto"/>
                <a:ea typeface="Roboto"/>
                <a:cs typeface="Roboto"/>
                <a:sym typeface="Roboto"/>
              </a:rPr>
              <a:t> Local </a:t>
            </a:r>
            <a:r>
              <a:rPr lang="en-US" sz="3952" dirty="0" err="1">
                <a:solidFill>
                  <a:srgbClr val="FFFFFF"/>
                </a:solidFill>
                <a:latin typeface="Roboto"/>
                <a:ea typeface="Roboto"/>
                <a:cs typeface="Roboto"/>
                <a:sym typeface="Roboto"/>
              </a:rPr>
              <a:t>và</a:t>
            </a:r>
            <a:r>
              <a:rPr lang="en-US" sz="3952" dirty="0">
                <a:solidFill>
                  <a:srgbClr val="FFFFFF"/>
                </a:solidFill>
                <a:latin typeface="Roboto"/>
                <a:ea typeface="Roboto"/>
                <a:cs typeface="Roboto"/>
                <a:sym typeface="Roboto"/>
              </a:rPr>
              <a:t> Docker </a:t>
            </a:r>
          </a:p>
        </p:txBody>
      </p:sp>
      <p:pic>
        <p:nvPicPr>
          <p:cNvPr id="16" name="Picture 15" descr="A screenshot of a computer&#10;&#10;Description automatically generated">
            <a:extLst>
              <a:ext uri="{FF2B5EF4-FFF2-40B4-BE49-F238E27FC236}">
                <a16:creationId xmlns:a16="http://schemas.microsoft.com/office/drawing/2014/main" id="{EF2C55FF-B6DE-4FAB-9B27-03B4E2131B23}"/>
              </a:ext>
            </a:extLst>
          </p:cNvPr>
          <p:cNvPicPr>
            <a:picLocks noChangeAspect="1"/>
          </p:cNvPicPr>
          <p:nvPr/>
        </p:nvPicPr>
        <p:blipFill>
          <a:blip r:embed="rId3"/>
          <a:stretch>
            <a:fillRect/>
          </a:stretch>
        </p:blipFill>
        <p:spPr>
          <a:xfrm>
            <a:off x="1576225" y="2391494"/>
            <a:ext cx="14605951" cy="7523052"/>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B9344E20-9E24-4084-8093-7CCDF46E4008}"/>
              </a:ext>
            </a:extLst>
          </p:cNvPr>
          <p:cNvPicPr>
            <a:picLocks noChangeAspect="1"/>
          </p:cNvPicPr>
          <p:nvPr/>
        </p:nvPicPr>
        <p:blipFill>
          <a:blip r:embed="rId4"/>
          <a:stretch>
            <a:fillRect/>
          </a:stretch>
        </p:blipFill>
        <p:spPr>
          <a:xfrm>
            <a:off x="2659929" y="2318450"/>
            <a:ext cx="12438542" cy="7511909"/>
          </a:xfrm>
          <a:prstGeom prst="rect">
            <a:avLst/>
          </a:prstGeom>
        </p:spPr>
      </p:pic>
      <p:sp>
        <p:nvSpPr>
          <p:cNvPr id="18" name="Freeform 2">
            <a:extLst>
              <a:ext uri="{FF2B5EF4-FFF2-40B4-BE49-F238E27FC236}">
                <a16:creationId xmlns:a16="http://schemas.microsoft.com/office/drawing/2014/main" id="{DAF86297-E5F5-4D40-82FC-5017761F5C35}"/>
              </a:ext>
            </a:extLst>
          </p:cNvPr>
          <p:cNvSpPr/>
          <p:nvPr/>
        </p:nvSpPr>
        <p:spPr>
          <a:xfrm>
            <a:off x="797930" y="3619500"/>
            <a:ext cx="9128374" cy="5140819"/>
          </a:xfrm>
          <a:custGeom>
            <a:avLst/>
            <a:gdLst/>
            <a:ahLst/>
            <a:cxnLst/>
            <a:rect l="l" t="t" r="r" b="b"/>
            <a:pathLst>
              <a:path w="9128374" h="5140819">
                <a:moveTo>
                  <a:pt x="0" y="0"/>
                </a:moveTo>
                <a:lnTo>
                  <a:pt x="9128374" y="0"/>
                </a:lnTo>
                <a:lnTo>
                  <a:pt x="9128374" y="5140819"/>
                </a:lnTo>
                <a:lnTo>
                  <a:pt x="0" y="5140819"/>
                </a:lnTo>
                <a:lnTo>
                  <a:pt x="0" y="0"/>
                </a:lnTo>
                <a:close/>
              </a:path>
            </a:pathLst>
          </a:custGeom>
          <a:blipFill>
            <a:blip r:embed="rId5"/>
            <a:stretch>
              <a:fillRect/>
            </a:stretch>
          </a:blipFill>
        </p:spPr>
        <p:txBody>
          <a:bodyPr/>
          <a:lstStyle/>
          <a:p>
            <a:endParaRPr lang="en-US"/>
          </a:p>
        </p:txBody>
      </p:sp>
      <p:sp>
        <p:nvSpPr>
          <p:cNvPr id="19" name="TextBox 3">
            <a:extLst>
              <a:ext uri="{FF2B5EF4-FFF2-40B4-BE49-F238E27FC236}">
                <a16:creationId xmlns:a16="http://schemas.microsoft.com/office/drawing/2014/main" id="{AF9F1770-614D-433C-97C3-B5BB6A208C4A}"/>
              </a:ext>
            </a:extLst>
          </p:cNvPr>
          <p:cNvSpPr txBox="1"/>
          <p:nvPr/>
        </p:nvSpPr>
        <p:spPr>
          <a:xfrm>
            <a:off x="990600" y="419100"/>
            <a:ext cx="8743035" cy="2447925"/>
          </a:xfrm>
          <a:prstGeom prst="rect">
            <a:avLst/>
          </a:prstGeom>
        </p:spPr>
        <p:txBody>
          <a:bodyPr lIns="0" tIns="0" rIns="0" bIns="0" rtlCol="0" anchor="t">
            <a:spAutoFit/>
          </a:bodyPr>
          <a:lstStyle/>
          <a:p>
            <a:pPr algn="l">
              <a:lnSpc>
                <a:spcPts val="9600"/>
              </a:lnSpc>
            </a:pPr>
            <a:r>
              <a:rPr lang="en-US" sz="8000" b="1" dirty="0">
                <a:solidFill>
                  <a:srgbClr val="FFFFFF"/>
                </a:solidFill>
                <a:latin typeface="Roboto Bold" panose="02000000000000000000"/>
                <a:ea typeface="Roboto Bold" panose="02000000000000000000"/>
                <a:cs typeface="Roboto Bold" panose="02000000000000000000"/>
                <a:sym typeface="Roboto Bold" panose="02000000000000000000"/>
              </a:rPr>
              <a:t>III.XỬ LÝ DỮ LIỆU HOÀN CHỈNH</a:t>
            </a:r>
          </a:p>
        </p:txBody>
      </p:sp>
      <p:sp>
        <p:nvSpPr>
          <p:cNvPr id="20" name="TextBox 4">
            <a:extLst>
              <a:ext uri="{FF2B5EF4-FFF2-40B4-BE49-F238E27FC236}">
                <a16:creationId xmlns:a16="http://schemas.microsoft.com/office/drawing/2014/main" id="{D76ECA3A-B761-421D-A93D-FD140830B408}"/>
              </a:ext>
            </a:extLst>
          </p:cNvPr>
          <p:cNvSpPr txBox="1"/>
          <p:nvPr/>
        </p:nvSpPr>
        <p:spPr>
          <a:xfrm>
            <a:off x="10134600" y="3619500"/>
            <a:ext cx="7688865" cy="4267325"/>
          </a:xfrm>
          <a:prstGeom prst="rect">
            <a:avLst/>
          </a:prstGeom>
        </p:spPr>
        <p:txBody>
          <a:bodyPr lIns="0" tIns="0" rIns="0" bIns="0" rtlCol="0" anchor="t">
            <a:spAutoFit/>
          </a:bodyPr>
          <a:lstStyle/>
          <a:p>
            <a:pPr algn="l">
              <a:lnSpc>
                <a:spcPts val="4250"/>
              </a:lnSpc>
              <a:spcBef>
                <a:spcPct val="0"/>
              </a:spcBef>
            </a:pP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Nhóm</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quyết</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định</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dùng</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pyspark</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vì</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Spark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là</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một</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công</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cụ</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mạnh</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mẽ</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và</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linh</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hoạt</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cho</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việc</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xử</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lý</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dữ</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liệu</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lớn</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Nó</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cung</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cấp</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hiệu</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suất</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cao</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khả</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năng</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mở</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rộng</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và</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dễ</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sử</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dụng</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giúp</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các</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nhà</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phát</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triển</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giải</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quyết</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các</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vấn</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đề</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phức</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tạp</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liên</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quan</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đến</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dữ</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liệu</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một</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cách</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hiệu</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3540" b="1" dirty="0" err="1">
                <a:solidFill>
                  <a:srgbClr val="FFFFFF"/>
                </a:solidFill>
                <a:latin typeface="Roboto Bold" panose="02000000000000000000"/>
                <a:ea typeface="Roboto Bold" panose="02000000000000000000"/>
                <a:cs typeface="Roboto Bold" panose="02000000000000000000"/>
                <a:sym typeface="Roboto Bold" panose="02000000000000000000"/>
              </a:rPr>
              <a:t>quả</a:t>
            </a:r>
            <a:r>
              <a:rPr lang="en-US" sz="3540" b="1" dirty="0">
                <a:solidFill>
                  <a:srgbClr val="FFFFFF"/>
                </a:solidFill>
                <a:latin typeface="Roboto Bold" panose="02000000000000000000"/>
                <a:ea typeface="Roboto Bold" panose="02000000000000000000"/>
                <a:cs typeface="Roboto Bold" panose="02000000000000000000"/>
                <a:sym typeface="Roboto Bold" panose="0200000000000000000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1" nodeType="clickEffect">
                                  <p:stCondLst>
                                    <p:cond delay="0"/>
                                  </p:stCondLst>
                                  <p:childTnLst>
                                    <p:anim calcmode="lin" valueType="num">
                                      <p:cBhvr additive="base">
                                        <p:cTn id="24" dur="500"/>
                                        <p:tgtEl>
                                          <p:spTgt spid="10"/>
                                        </p:tgtEl>
                                        <p:attrNameLst>
                                          <p:attrName>ppt_x</p:attrName>
                                        </p:attrNameLst>
                                      </p:cBhvr>
                                      <p:tavLst>
                                        <p:tav tm="0">
                                          <p:val>
                                            <p:strVal val="ppt_x"/>
                                          </p:val>
                                        </p:tav>
                                        <p:tav tm="100000">
                                          <p:val>
                                            <p:strVal val="1+ppt_w/2"/>
                                          </p:val>
                                        </p:tav>
                                      </p:tavLst>
                                    </p:anim>
                                    <p:anim calcmode="lin" valueType="num">
                                      <p:cBhvr additive="base">
                                        <p:cTn id="25" dur="500"/>
                                        <p:tgtEl>
                                          <p:spTgt spid="10"/>
                                        </p:tgtEl>
                                        <p:attrNameLst>
                                          <p:attrName>ppt_y</p:attrName>
                                        </p:attrNameLst>
                                      </p:cBhvr>
                                      <p:tavLst>
                                        <p:tav tm="0">
                                          <p:val>
                                            <p:strVal val="ppt_y"/>
                                          </p:val>
                                        </p:tav>
                                        <p:tav tm="100000">
                                          <p:val>
                                            <p:strVal val="ppt_y"/>
                                          </p:val>
                                        </p:tav>
                                      </p:tavLst>
                                    </p:anim>
                                    <p:set>
                                      <p:cBhvr>
                                        <p:cTn id="26" dur="1" fill="hold">
                                          <p:stCondLst>
                                            <p:cond delay="499"/>
                                          </p:stCondLst>
                                        </p:cTn>
                                        <p:tgtEl>
                                          <p:spTgt spid="10"/>
                                        </p:tgtEl>
                                        <p:attrNameLst>
                                          <p:attrName>style.visibility</p:attrName>
                                        </p:attrNameLst>
                                      </p:cBhvr>
                                      <p:to>
                                        <p:strVal val="hidden"/>
                                      </p:to>
                                    </p:set>
                                  </p:childTnLst>
                                </p:cTn>
                              </p:par>
                              <p:par>
                                <p:cTn id="27" presetID="2" presetClass="exit" presetSubtype="2" fill="hold" grpId="1" nodeType="withEffect">
                                  <p:stCondLst>
                                    <p:cond delay="0"/>
                                  </p:stCondLst>
                                  <p:childTnLst>
                                    <p:anim calcmode="lin" valueType="num">
                                      <p:cBhvr additive="base">
                                        <p:cTn id="28" dur="500"/>
                                        <p:tgtEl>
                                          <p:spTgt spid="9"/>
                                        </p:tgtEl>
                                        <p:attrNameLst>
                                          <p:attrName>ppt_x</p:attrName>
                                        </p:attrNameLst>
                                      </p:cBhvr>
                                      <p:tavLst>
                                        <p:tav tm="0">
                                          <p:val>
                                            <p:strVal val="ppt_x"/>
                                          </p:val>
                                        </p:tav>
                                        <p:tav tm="100000">
                                          <p:val>
                                            <p:strVal val="1+ppt_w/2"/>
                                          </p:val>
                                        </p:tav>
                                      </p:tavLst>
                                    </p:anim>
                                    <p:anim calcmode="lin" valueType="num">
                                      <p:cBhvr additive="base">
                                        <p:cTn id="29" dur="500"/>
                                        <p:tgtEl>
                                          <p:spTgt spid="9"/>
                                        </p:tgtEl>
                                        <p:attrNameLst>
                                          <p:attrName>ppt_y</p:attrName>
                                        </p:attrNameLst>
                                      </p:cBhvr>
                                      <p:tavLst>
                                        <p:tav tm="0">
                                          <p:val>
                                            <p:strVal val="ppt_y"/>
                                          </p:val>
                                        </p:tav>
                                        <p:tav tm="100000">
                                          <p:val>
                                            <p:strVal val="ppt_y"/>
                                          </p:val>
                                        </p:tav>
                                      </p:tavLst>
                                    </p:anim>
                                    <p:set>
                                      <p:cBhvr>
                                        <p:cTn id="30" dur="1" fill="hold">
                                          <p:stCondLst>
                                            <p:cond delay="499"/>
                                          </p:stCondLst>
                                        </p:cTn>
                                        <p:tgtEl>
                                          <p:spTgt spid="9"/>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8"/>
                                        </p:tgtEl>
                                        <p:attrNameLst>
                                          <p:attrName>ppt_x</p:attrName>
                                        </p:attrNameLst>
                                      </p:cBhvr>
                                      <p:tavLst>
                                        <p:tav tm="0">
                                          <p:val>
                                            <p:strVal val="ppt_x"/>
                                          </p:val>
                                        </p:tav>
                                        <p:tav tm="100000">
                                          <p:val>
                                            <p:strVal val="1+ppt_w/2"/>
                                          </p:val>
                                        </p:tav>
                                      </p:tavLst>
                                    </p:anim>
                                    <p:anim calcmode="lin" valueType="num">
                                      <p:cBhvr additive="base">
                                        <p:cTn id="33" dur="500"/>
                                        <p:tgtEl>
                                          <p:spTgt spid="8"/>
                                        </p:tgtEl>
                                        <p:attrNameLst>
                                          <p:attrName>ppt_y</p:attrName>
                                        </p:attrNameLst>
                                      </p:cBhvr>
                                      <p:tavLst>
                                        <p:tav tm="0">
                                          <p:val>
                                            <p:strVal val="ppt_y"/>
                                          </p:val>
                                        </p:tav>
                                        <p:tav tm="100000">
                                          <p:val>
                                            <p:strVal val="ppt_y"/>
                                          </p:val>
                                        </p:tav>
                                      </p:tavLst>
                                    </p:anim>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xit" presetSubtype="10" fill="hold" grpId="1" nodeType="clickEffect">
                                  <p:stCondLst>
                                    <p:cond delay="0"/>
                                  </p:stCondLst>
                                  <p:childTnLst>
                                    <p:animEffect transition="out" filter="randombar(horizontal)">
                                      <p:cBhvr>
                                        <p:cTn id="58" dur="500"/>
                                        <p:tgtEl>
                                          <p:spTgt spid="3"/>
                                        </p:tgtEl>
                                      </p:cBhvr>
                                    </p:animEffect>
                                    <p:set>
                                      <p:cBhvr>
                                        <p:cTn id="59" dur="1" fill="hold">
                                          <p:stCondLst>
                                            <p:cond delay="499"/>
                                          </p:stCondLst>
                                        </p:cTn>
                                        <p:tgtEl>
                                          <p:spTgt spid="3"/>
                                        </p:tgtEl>
                                        <p:attrNameLst>
                                          <p:attrName>style.visibility</p:attrName>
                                        </p:attrNameLst>
                                      </p:cBhvr>
                                      <p:to>
                                        <p:strVal val="hidden"/>
                                      </p:to>
                                    </p:set>
                                  </p:childTnLst>
                                </p:cTn>
                              </p:par>
                              <p:par>
                                <p:cTn id="60" presetID="14" presetClass="exit" presetSubtype="10" fill="hold" grpId="1" nodeType="withEffect">
                                  <p:stCondLst>
                                    <p:cond delay="0"/>
                                  </p:stCondLst>
                                  <p:childTnLst>
                                    <p:animEffect transition="out" filter="randombar(horizontal)">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4" presetClass="exit" presetSubtype="10" fill="hold" nodeType="withEffect">
                                  <p:stCondLst>
                                    <p:cond delay="0"/>
                                  </p:stCondLst>
                                  <p:childTnLst>
                                    <p:animEffect transition="out" filter="randombar(horizontal)">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left)">
                                      <p:cBhvr>
                                        <p:cTn id="70" dur="500"/>
                                        <p:tgtEl>
                                          <p:spTgt spid="18"/>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left)">
                                      <p:cBhvr>
                                        <p:cTn id="73" dur="500"/>
                                        <p:tgtEl>
                                          <p:spTgt spid="19"/>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left)">
                                      <p:cBhvr>
                                        <p:cTn id="7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p:bldP spid="9" grpId="1"/>
      <p:bldP spid="10" grpId="0"/>
      <p:bldP spid="10" grpId="1"/>
      <p:bldP spid="15" grpId="0"/>
      <p:bldP spid="15" grpId="1"/>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9579719"/>
            <a:ext cx="520608" cy="694987"/>
          </a:xfrm>
          <a:custGeom>
            <a:avLst/>
            <a:gdLst/>
            <a:ahLst/>
            <a:cxnLst/>
            <a:rect l="l" t="t" r="r" b="b"/>
            <a:pathLst>
              <a:path w="520608" h="694987">
                <a:moveTo>
                  <a:pt x="0" y="0"/>
                </a:moveTo>
                <a:lnTo>
                  <a:pt x="520608" y="0"/>
                </a:lnTo>
                <a:lnTo>
                  <a:pt x="520608" y="694987"/>
                </a:lnTo>
                <a:lnTo>
                  <a:pt x="0" y="694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9144000" y="0"/>
            <a:ext cx="9144000" cy="10287000"/>
          </a:xfrm>
          <a:prstGeom prst="rect">
            <a:avLst/>
          </a:prstGeom>
          <a:gradFill>
            <a:gsLst>
              <a:gs pos="2000">
                <a:schemeClr val="accent6">
                  <a:lumMod val="50000"/>
                </a:schemeClr>
              </a:gs>
              <a:gs pos="48000">
                <a:schemeClr val="accent6">
                  <a:lumMod val="75000"/>
                </a:schemeClr>
              </a:gs>
              <a:gs pos="83000">
                <a:schemeClr val="tx1"/>
              </a:gs>
              <a:gs pos="100000">
                <a:schemeClr val="bg1">
                  <a:lumMod val="50000"/>
                </a:schemeClr>
              </a:gs>
            </a:gsLst>
            <a:lin ang="13500000" scaled="1"/>
          </a:gradFill>
          <a:ln w="38100" cap="sq">
            <a:solidFill>
              <a:srgbClr val="000000"/>
            </a:solidFill>
            <a:prstDash val="solid"/>
            <a:miter/>
          </a:ln>
        </p:spPr>
        <p:txBody>
          <a:bodyPr/>
          <a:lstStyle/>
          <a:p>
            <a:endParaRPr lang="en-US"/>
          </a:p>
        </p:txBody>
      </p:sp>
      <p:grpSp>
        <p:nvGrpSpPr>
          <p:cNvPr id="4" name="Group 4"/>
          <p:cNvGrpSpPr/>
          <p:nvPr/>
        </p:nvGrpSpPr>
        <p:grpSpPr>
          <a:xfrm>
            <a:off x="0" y="0"/>
            <a:ext cx="18288000" cy="1170569"/>
            <a:chOff x="0" y="0"/>
            <a:chExt cx="4816593" cy="308298"/>
          </a:xfrm>
        </p:grpSpPr>
        <p:sp>
          <p:nvSpPr>
            <p:cNvPr id="5" name="Freeform 5"/>
            <p:cNvSpPr/>
            <p:nvPr/>
          </p:nvSpPr>
          <p:spPr>
            <a:xfrm>
              <a:off x="0" y="0"/>
              <a:ext cx="4816592" cy="308298"/>
            </a:xfrm>
            <a:custGeom>
              <a:avLst/>
              <a:gdLst/>
              <a:ahLst/>
              <a:cxnLst/>
              <a:rect l="l" t="t" r="r" b="b"/>
              <a:pathLst>
                <a:path w="4816592" h="308298">
                  <a:moveTo>
                    <a:pt x="0" y="0"/>
                  </a:moveTo>
                  <a:lnTo>
                    <a:pt x="4816592" y="0"/>
                  </a:lnTo>
                  <a:lnTo>
                    <a:pt x="4816592" y="308298"/>
                  </a:lnTo>
                  <a:lnTo>
                    <a:pt x="0" y="308298"/>
                  </a:lnTo>
                  <a:close/>
                </a:path>
              </a:pathLst>
            </a:custGeom>
            <a:solidFill>
              <a:srgbClr val="FFDA2C"/>
            </a:solidFill>
            <a:ln w="38100" cap="sq">
              <a:solidFill>
                <a:srgbClr val="000000"/>
              </a:solidFill>
              <a:prstDash val="solid"/>
              <a:miter/>
            </a:ln>
          </p:spPr>
          <p:txBody>
            <a:bodyPr/>
            <a:lstStyle/>
            <a:p>
              <a:endParaRPr lang="en-US"/>
            </a:p>
          </p:txBody>
        </p:sp>
        <p:sp>
          <p:nvSpPr>
            <p:cNvPr id="6" name="TextBox 6"/>
            <p:cNvSpPr txBox="1"/>
            <p:nvPr/>
          </p:nvSpPr>
          <p:spPr>
            <a:xfrm>
              <a:off x="0" y="-47625"/>
              <a:ext cx="4816593" cy="355923"/>
            </a:xfrm>
            <a:prstGeom prst="rect">
              <a:avLst/>
            </a:prstGeom>
          </p:spPr>
          <p:txBody>
            <a:bodyPr lIns="50800" tIns="50800" rIns="50800" bIns="50800" rtlCol="0" anchor="ctr"/>
            <a:lstStyle/>
            <a:p>
              <a:pPr algn="ctr">
                <a:lnSpc>
                  <a:spcPts val="3500"/>
                </a:lnSpc>
              </a:pPr>
              <a:endParaRPr/>
            </a:p>
          </p:txBody>
        </p:sp>
      </p:grpSp>
      <p:sp>
        <p:nvSpPr>
          <p:cNvPr id="7" name="Freeform 7"/>
          <p:cNvSpPr/>
          <p:nvPr/>
        </p:nvSpPr>
        <p:spPr>
          <a:xfrm>
            <a:off x="10325130" y="314275"/>
            <a:ext cx="725754" cy="707281"/>
          </a:xfrm>
          <a:custGeom>
            <a:avLst/>
            <a:gdLst/>
            <a:ahLst/>
            <a:cxnLst/>
            <a:rect l="l" t="t" r="r" b="b"/>
            <a:pathLst>
              <a:path w="725754" h="707281">
                <a:moveTo>
                  <a:pt x="0" y="0"/>
                </a:moveTo>
                <a:lnTo>
                  <a:pt x="725754" y="0"/>
                </a:lnTo>
                <a:lnTo>
                  <a:pt x="725754" y="707281"/>
                </a:lnTo>
                <a:lnTo>
                  <a:pt x="0" y="707281"/>
                </a:lnTo>
                <a:lnTo>
                  <a:pt x="0" y="0"/>
                </a:lnTo>
                <a:close/>
              </a:path>
            </a:pathLst>
          </a:custGeom>
          <a:blipFill>
            <a:blip r:embed="rId4"/>
            <a:stretch>
              <a:fillRect/>
            </a:stretch>
          </a:blipFill>
        </p:spPr>
        <p:txBody>
          <a:bodyPr/>
          <a:lstStyle/>
          <a:p>
            <a:endParaRPr lang="en-US"/>
          </a:p>
        </p:txBody>
      </p:sp>
      <p:sp>
        <p:nvSpPr>
          <p:cNvPr id="8" name="Freeform 8"/>
          <p:cNvSpPr/>
          <p:nvPr/>
        </p:nvSpPr>
        <p:spPr>
          <a:xfrm>
            <a:off x="9819468" y="3865029"/>
            <a:ext cx="8131209" cy="4309541"/>
          </a:xfrm>
          <a:custGeom>
            <a:avLst/>
            <a:gdLst/>
            <a:ahLst/>
            <a:cxnLst/>
            <a:rect l="l" t="t" r="r" b="b"/>
            <a:pathLst>
              <a:path w="8131209" h="4309541">
                <a:moveTo>
                  <a:pt x="0" y="0"/>
                </a:moveTo>
                <a:lnTo>
                  <a:pt x="8131210" y="0"/>
                </a:lnTo>
                <a:lnTo>
                  <a:pt x="8131210" y="4309541"/>
                </a:lnTo>
                <a:lnTo>
                  <a:pt x="0" y="4309541"/>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872121" y="257175"/>
            <a:ext cx="10075403" cy="2295525"/>
          </a:xfrm>
          <a:prstGeom prst="rect">
            <a:avLst/>
          </a:prstGeom>
        </p:spPr>
        <p:txBody>
          <a:bodyPr lIns="0" tIns="0" rIns="0" bIns="0" rtlCol="0" anchor="t">
            <a:spAutoFit/>
          </a:bodyPr>
          <a:lstStyle/>
          <a:p>
            <a:pPr algn="l">
              <a:lnSpc>
                <a:spcPts val="6000"/>
              </a:lnSpc>
            </a:pPr>
            <a:r>
              <a:rPr lang="en-US" sz="5000" b="1" dirty="0">
                <a:solidFill>
                  <a:srgbClr val="090909"/>
                </a:solidFill>
                <a:latin typeface="Roboto Bold" panose="02000000000000000000"/>
                <a:ea typeface="Roboto Bold" panose="02000000000000000000"/>
                <a:cs typeface="Roboto Bold" panose="02000000000000000000"/>
                <a:sym typeface="Roboto Bold" panose="02000000000000000000"/>
              </a:rPr>
              <a:t>III.XỬ LÝ DỮ LIỆU HOÀN CHỈNH</a:t>
            </a:r>
          </a:p>
          <a:p>
            <a:pPr algn="l">
              <a:lnSpc>
                <a:spcPts val="6000"/>
              </a:lnSpc>
            </a:pPr>
            <a:endParaRPr lang="en-US" sz="5000" b="1" dirty="0">
              <a:solidFill>
                <a:srgbClr val="090909"/>
              </a:solidFill>
              <a:latin typeface="Roboto Bold" panose="02000000000000000000"/>
              <a:ea typeface="Roboto Bold" panose="02000000000000000000"/>
              <a:cs typeface="Roboto Bold" panose="02000000000000000000"/>
              <a:sym typeface="Roboto Bold" panose="02000000000000000000"/>
            </a:endParaRPr>
          </a:p>
          <a:p>
            <a:pPr algn="l">
              <a:lnSpc>
                <a:spcPts val="6000"/>
              </a:lnSpc>
            </a:pPr>
            <a:endParaRPr lang="en-US" sz="5000" b="1" dirty="0">
              <a:solidFill>
                <a:srgbClr val="090909"/>
              </a:solidFill>
              <a:latin typeface="Roboto Bold" panose="02000000000000000000"/>
              <a:ea typeface="Roboto Bold" panose="02000000000000000000"/>
              <a:cs typeface="Roboto Bold" panose="02000000000000000000"/>
              <a:sym typeface="Roboto Bold" panose="02000000000000000000"/>
            </a:endParaRPr>
          </a:p>
        </p:txBody>
      </p:sp>
      <p:sp>
        <p:nvSpPr>
          <p:cNvPr id="10" name="TextBox 10"/>
          <p:cNvSpPr txBox="1"/>
          <p:nvPr/>
        </p:nvSpPr>
        <p:spPr>
          <a:xfrm>
            <a:off x="10325130" y="1862712"/>
            <a:ext cx="6394132" cy="895350"/>
          </a:xfrm>
          <a:prstGeom prst="rect">
            <a:avLst/>
          </a:prstGeom>
        </p:spPr>
        <p:txBody>
          <a:bodyPr lIns="0" tIns="0" rIns="0" bIns="0" rtlCol="0" anchor="t">
            <a:spAutoFit/>
          </a:bodyPr>
          <a:lstStyle/>
          <a:p>
            <a:pPr algn="ctr">
              <a:lnSpc>
                <a:spcPts val="7025"/>
              </a:lnSpc>
              <a:spcBef>
                <a:spcPct val="0"/>
              </a:spcBef>
            </a:pPr>
            <a:r>
              <a:rPr lang="en-US" sz="5855" b="1" dirty="0" err="1">
                <a:solidFill>
                  <a:srgbClr val="FFFFFF"/>
                </a:solidFill>
                <a:latin typeface="Roboto Bold" panose="02000000000000000000"/>
                <a:ea typeface="Roboto Bold" panose="02000000000000000000"/>
                <a:cs typeface="Roboto Bold" panose="02000000000000000000"/>
                <a:sym typeface="Roboto Bold" panose="02000000000000000000"/>
              </a:rPr>
              <a:t>Trước</a:t>
            </a:r>
            <a:r>
              <a:rPr lang="en-US" sz="5855"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855" b="1" dirty="0" err="1">
                <a:solidFill>
                  <a:srgbClr val="FFFFFF"/>
                </a:solidFill>
                <a:latin typeface="Roboto Bold" panose="02000000000000000000"/>
                <a:ea typeface="Roboto Bold" panose="02000000000000000000"/>
                <a:cs typeface="Roboto Bold" panose="02000000000000000000"/>
                <a:sym typeface="Roboto Bold" panose="02000000000000000000"/>
              </a:rPr>
              <a:t>khi</a:t>
            </a:r>
            <a:r>
              <a:rPr lang="en-US" sz="5855"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855" b="1" dirty="0" err="1">
                <a:solidFill>
                  <a:srgbClr val="FFFFFF"/>
                </a:solidFill>
                <a:latin typeface="Roboto Bold" panose="02000000000000000000"/>
                <a:ea typeface="Roboto Bold" panose="02000000000000000000"/>
                <a:cs typeface="Roboto Bold" panose="02000000000000000000"/>
                <a:sym typeface="Roboto Bold" panose="02000000000000000000"/>
              </a:rPr>
              <a:t>làm</a:t>
            </a:r>
            <a:r>
              <a:rPr lang="en-US" sz="5855"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855" b="1" dirty="0" err="1">
                <a:solidFill>
                  <a:srgbClr val="FFFFFF"/>
                </a:solidFill>
                <a:latin typeface="Roboto Bold" panose="02000000000000000000"/>
                <a:ea typeface="Roboto Bold" panose="02000000000000000000"/>
                <a:cs typeface="Roboto Bold" panose="02000000000000000000"/>
                <a:sym typeface="Roboto Bold" panose="02000000000000000000"/>
              </a:rPr>
              <a:t>sạch</a:t>
            </a:r>
            <a:endParaRPr lang="en-US" sz="5855" b="1" dirty="0">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nvGrpSpPr>
          <p:cNvPr id="11" name="Group 11"/>
          <p:cNvGrpSpPr/>
          <p:nvPr/>
        </p:nvGrpSpPr>
        <p:grpSpPr>
          <a:xfrm>
            <a:off x="160515" y="1409700"/>
            <a:ext cx="10224513" cy="7848600"/>
            <a:chOff x="0" y="0"/>
            <a:chExt cx="13632683" cy="10464800"/>
          </a:xfrm>
        </p:grpSpPr>
        <p:sp>
          <p:nvSpPr>
            <p:cNvPr id="12" name="TextBox 12"/>
            <p:cNvSpPr txBox="1"/>
            <p:nvPr/>
          </p:nvSpPr>
          <p:spPr>
            <a:xfrm>
              <a:off x="0" y="550040"/>
              <a:ext cx="11602668" cy="9914760"/>
            </a:xfrm>
            <a:prstGeom prst="rect">
              <a:avLst/>
            </a:prstGeom>
          </p:spPr>
          <p:txBody>
            <a:bodyPr lIns="0" tIns="0" rIns="0" bIns="0" rtlCol="0" anchor="t">
              <a:spAutoFit/>
            </a:bodyPr>
            <a:lstStyle/>
            <a:p>
              <a:pPr algn="l">
                <a:lnSpc>
                  <a:spcPts val="3945"/>
                </a:lnSpc>
              </a:pPr>
              <a:endParaRPr dirty="0"/>
            </a:p>
            <a:p>
              <a:pPr marL="608330" lvl="1" indent="-304165" algn="l">
                <a:lnSpc>
                  <a:spcPts val="3945"/>
                </a:lnSpc>
                <a:buAutoNum type="arabicPeriod"/>
              </a:pPr>
              <a:r>
                <a:rPr lang="en-US" sz="2815" dirty="0" err="1">
                  <a:solidFill>
                    <a:srgbClr val="000000"/>
                  </a:solidFill>
                  <a:latin typeface="Roboto" panose="02000000000000000000"/>
                  <a:ea typeface="Roboto" panose="02000000000000000000"/>
                  <a:cs typeface="Roboto" panose="02000000000000000000"/>
                  <a:sym typeface="Roboto" panose="02000000000000000000"/>
                </a:rPr>
                <a:t>Khởi</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tạo</a:t>
              </a:r>
              <a:r>
                <a:rPr lang="en-US" sz="2815" dirty="0">
                  <a:solidFill>
                    <a:srgbClr val="000000"/>
                  </a:solidFill>
                  <a:latin typeface="Roboto" panose="02000000000000000000"/>
                  <a:ea typeface="Roboto" panose="02000000000000000000"/>
                  <a:cs typeface="Roboto" panose="02000000000000000000"/>
                  <a:sym typeface="Roboto" panose="02000000000000000000"/>
                </a:rPr>
                <a:t> Spark Session: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Thiết</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lập</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kết</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nối</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với</a:t>
              </a:r>
              <a:r>
                <a:rPr lang="en-US" sz="2815" dirty="0">
                  <a:solidFill>
                    <a:srgbClr val="000000"/>
                  </a:solidFill>
                  <a:latin typeface="Roboto" panose="02000000000000000000"/>
                  <a:ea typeface="Roboto" panose="02000000000000000000"/>
                  <a:cs typeface="Roboto" panose="02000000000000000000"/>
                  <a:sym typeface="Roboto" panose="02000000000000000000"/>
                </a:rPr>
                <a:t> Spark </a:t>
              </a:r>
              <a:r>
                <a:rPr lang="en-US" sz="2815" dirty="0" err="1">
                  <a:solidFill>
                    <a:srgbClr val="000000"/>
                  </a:solidFill>
                  <a:latin typeface="Roboto" panose="02000000000000000000"/>
                  <a:ea typeface="Roboto" panose="02000000000000000000"/>
                  <a:cs typeface="Roboto" panose="02000000000000000000"/>
                  <a:sym typeface="Roboto" panose="02000000000000000000"/>
                </a:rPr>
                <a:t>và</a:t>
              </a:r>
              <a:r>
                <a:rPr lang="en-US" sz="2815" dirty="0">
                  <a:solidFill>
                    <a:srgbClr val="000000"/>
                  </a:solidFill>
                  <a:latin typeface="Roboto" panose="02000000000000000000"/>
                  <a:ea typeface="Roboto" panose="02000000000000000000"/>
                  <a:cs typeface="Roboto" panose="02000000000000000000"/>
                  <a:sym typeface="Roboto" panose="02000000000000000000"/>
                </a:rPr>
                <a:t> MongoDB.</a:t>
              </a:r>
            </a:p>
            <a:p>
              <a:pPr marL="608330" lvl="1" indent="-304165" algn="l">
                <a:lnSpc>
                  <a:spcPts val="3945"/>
                </a:lnSpc>
                <a:buAutoNum type="arabicPeriod"/>
              </a:pPr>
              <a:r>
                <a:rPr lang="en-US" sz="2815" dirty="0" err="1">
                  <a:solidFill>
                    <a:srgbClr val="000000"/>
                  </a:solidFill>
                  <a:latin typeface="Roboto" panose="02000000000000000000"/>
                  <a:ea typeface="Roboto" panose="02000000000000000000"/>
                  <a:cs typeface="Roboto" panose="02000000000000000000"/>
                  <a:sym typeface="Roboto" panose="02000000000000000000"/>
                </a:rPr>
                <a:t>Đọc</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dữ</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liệu</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từ</a:t>
              </a:r>
              <a:r>
                <a:rPr lang="en-US" sz="2815" dirty="0">
                  <a:solidFill>
                    <a:srgbClr val="000000"/>
                  </a:solidFill>
                  <a:latin typeface="Roboto" panose="02000000000000000000"/>
                  <a:ea typeface="Roboto" panose="02000000000000000000"/>
                  <a:cs typeface="Roboto" panose="02000000000000000000"/>
                  <a:sym typeface="Roboto" panose="02000000000000000000"/>
                </a:rPr>
                <a:t> MongoDB: </a:t>
              </a:r>
              <a:r>
                <a:rPr lang="en-US" sz="2815" dirty="0" err="1">
                  <a:solidFill>
                    <a:srgbClr val="000000"/>
                  </a:solidFill>
                  <a:latin typeface="Roboto" panose="02000000000000000000"/>
                  <a:ea typeface="Roboto" panose="02000000000000000000"/>
                  <a:cs typeface="Roboto" panose="02000000000000000000"/>
                  <a:sym typeface="Roboto" panose="02000000000000000000"/>
                </a:rPr>
                <a:t>Dùng</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spark.read.format</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để</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đọc</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dữ</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liệu</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từ</a:t>
              </a:r>
              <a:r>
                <a:rPr lang="en-US" sz="2815" dirty="0">
                  <a:solidFill>
                    <a:srgbClr val="000000"/>
                  </a:solidFill>
                  <a:latin typeface="Roboto" panose="02000000000000000000"/>
                  <a:ea typeface="Roboto" panose="02000000000000000000"/>
                  <a:cs typeface="Roboto" panose="02000000000000000000"/>
                  <a:sym typeface="Roboto" panose="02000000000000000000"/>
                </a:rPr>
                <a:t> collection </a:t>
              </a:r>
              <a:r>
                <a:rPr lang="en-US" sz="2815" dirty="0" err="1">
                  <a:solidFill>
                    <a:srgbClr val="000000"/>
                  </a:solidFill>
                  <a:latin typeface="Roboto" panose="02000000000000000000"/>
                  <a:ea typeface="Roboto" panose="02000000000000000000"/>
                  <a:cs typeface="Roboto" panose="02000000000000000000"/>
                  <a:sym typeface="Roboto" panose="02000000000000000000"/>
                </a:rPr>
                <a:t>edumall_data</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trong</a:t>
              </a:r>
              <a:r>
                <a:rPr lang="en-US" sz="2815" dirty="0">
                  <a:solidFill>
                    <a:srgbClr val="000000"/>
                  </a:solidFill>
                  <a:latin typeface="Roboto" panose="02000000000000000000"/>
                  <a:ea typeface="Roboto" panose="02000000000000000000"/>
                  <a:cs typeface="Roboto" panose="02000000000000000000"/>
                  <a:sym typeface="Roboto" panose="02000000000000000000"/>
                </a:rPr>
                <a:t> database </a:t>
              </a:r>
              <a:r>
                <a:rPr lang="en-US" sz="2815" dirty="0" err="1">
                  <a:solidFill>
                    <a:srgbClr val="000000"/>
                  </a:solidFill>
                  <a:latin typeface="Roboto" panose="02000000000000000000"/>
                  <a:ea typeface="Roboto" panose="02000000000000000000"/>
                  <a:cs typeface="Roboto" panose="02000000000000000000"/>
                  <a:sym typeface="Roboto" panose="02000000000000000000"/>
                </a:rPr>
                <a:t>edumall</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trên</a:t>
              </a:r>
              <a:r>
                <a:rPr lang="en-US" sz="2815" dirty="0">
                  <a:solidFill>
                    <a:srgbClr val="000000"/>
                  </a:solidFill>
                  <a:latin typeface="Roboto" panose="02000000000000000000"/>
                  <a:ea typeface="Roboto" panose="02000000000000000000"/>
                  <a:cs typeface="Roboto" panose="02000000000000000000"/>
                  <a:sym typeface="Roboto" panose="02000000000000000000"/>
                </a:rPr>
                <a:t> MongoDB.</a:t>
              </a:r>
            </a:p>
            <a:p>
              <a:pPr marL="608330" lvl="1" indent="-304165" algn="l">
                <a:lnSpc>
                  <a:spcPts val="3945"/>
                </a:lnSpc>
                <a:buAutoNum type="arabicPeriod"/>
              </a:pPr>
              <a:r>
                <a:rPr lang="en-US" sz="2815" dirty="0" err="1">
                  <a:solidFill>
                    <a:srgbClr val="000000"/>
                  </a:solidFill>
                  <a:latin typeface="Roboto" panose="02000000000000000000"/>
                  <a:ea typeface="Roboto" panose="02000000000000000000"/>
                  <a:cs typeface="Roboto" panose="02000000000000000000"/>
                  <a:sym typeface="Roboto" panose="02000000000000000000"/>
                </a:rPr>
                <a:t>Làm</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sạch</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dữ</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liệu</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p>
            <a:p>
              <a:pPr marL="608330" lvl="1" indent="-304165" algn="l">
                <a:lnSpc>
                  <a:spcPts val="3945"/>
                </a:lnSpc>
                <a:buFont typeface="Arial" panose="020B0604020202020204"/>
                <a:buChar char="•"/>
              </a:pPr>
              <a:r>
                <a:rPr lang="en-US" sz="2815" dirty="0" err="1">
                  <a:solidFill>
                    <a:srgbClr val="000000"/>
                  </a:solidFill>
                  <a:latin typeface="Roboto" panose="02000000000000000000"/>
                  <a:ea typeface="Roboto" panose="02000000000000000000"/>
                  <a:cs typeface="Roboto" panose="02000000000000000000"/>
                  <a:sym typeface="Roboto" panose="02000000000000000000"/>
                </a:rPr>
                <a:t>Xác</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định</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cột</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cần</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làm</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sạch</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Chỉ</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định</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các</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cột</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cần</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làm</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sạch</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trong</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danh</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sách</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columns_to_clean</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ví</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dụ</a:t>
              </a:r>
              <a:r>
                <a:rPr lang="en-US" sz="2815" dirty="0">
                  <a:solidFill>
                    <a:srgbClr val="000000"/>
                  </a:solidFill>
                  <a:latin typeface="Roboto" panose="02000000000000000000"/>
                  <a:ea typeface="Roboto" panose="02000000000000000000"/>
                  <a:cs typeface="Roboto" panose="02000000000000000000"/>
                  <a:sym typeface="Roboto" panose="02000000000000000000"/>
                </a:rPr>
                <a:t>: ['Describe']).</a:t>
              </a:r>
            </a:p>
            <a:p>
              <a:pPr marL="608330" lvl="1" indent="-304165" algn="l">
                <a:lnSpc>
                  <a:spcPts val="3945"/>
                </a:lnSpc>
                <a:buFont typeface="Arial" panose="020B0604020202020204"/>
                <a:buChar char="•"/>
              </a:pPr>
              <a:r>
                <a:rPr lang="en-US" sz="2815" dirty="0" err="1">
                  <a:solidFill>
                    <a:srgbClr val="000000"/>
                  </a:solidFill>
                  <a:latin typeface="Roboto" panose="02000000000000000000"/>
                  <a:ea typeface="Roboto" panose="02000000000000000000"/>
                  <a:cs typeface="Roboto" panose="02000000000000000000"/>
                  <a:sym typeface="Roboto" panose="02000000000000000000"/>
                </a:rPr>
                <a:t>Loại</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bỏ</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ký</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tự</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đặc</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biệt</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và</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biểu</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tượng</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cảm</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xúc</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Sử</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dụng</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regexp_replace</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để</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loại</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bỏ</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tất</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cả</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ký</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tự</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không</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phải</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chữ</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cái</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có</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dấu</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khoảng</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trắng</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và</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các</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ký</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tự</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từ</a:t>
              </a:r>
              <a:r>
                <a:rPr lang="en-US" sz="2815" dirty="0">
                  <a:solidFill>
                    <a:srgbClr val="000000"/>
                  </a:solidFill>
                  <a:latin typeface="Roboto" panose="02000000000000000000"/>
                  <a:ea typeface="Roboto" panose="02000000000000000000"/>
                  <a:cs typeface="Roboto" panose="02000000000000000000"/>
                  <a:sym typeface="Roboto" panose="02000000000000000000"/>
                </a:rPr>
                <a:t> 'À' </a:t>
              </a:r>
              <a:r>
                <a:rPr lang="en-US" sz="2815" dirty="0" err="1">
                  <a:solidFill>
                    <a:srgbClr val="000000"/>
                  </a:solidFill>
                  <a:latin typeface="Roboto" panose="02000000000000000000"/>
                  <a:ea typeface="Roboto" panose="02000000000000000000"/>
                  <a:cs typeface="Roboto" panose="02000000000000000000"/>
                  <a:sym typeface="Roboto" panose="02000000000000000000"/>
                </a:rPr>
                <a:t>đến</a:t>
              </a:r>
              <a:r>
                <a:rPr lang="en-US" sz="2815" dirty="0">
                  <a:solidFill>
                    <a:srgbClr val="000000"/>
                  </a:solidFill>
                  <a:latin typeface="Roboto" panose="02000000000000000000"/>
                  <a:ea typeface="Roboto" panose="02000000000000000000"/>
                  <a:cs typeface="Roboto" panose="02000000000000000000"/>
                  <a:sym typeface="Roboto" panose="02000000000000000000"/>
                </a:rPr>
                <a:t> 'ỹ' </a:t>
              </a:r>
              <a:r>
                <a:rPr lang="en-US" sz="2815" dirty="0" err="1">
                  <a:solidFill>
                    <a:srgbClr val="000000"/>
                  </a:solidFill>
                  <a:latin typeface="Roboto" panose="02000000000000000000"/>
                  <a:ea typeface="Roboto" panose="02000000000000000000"/>
                  <a:cs typeface="Roboto" panose="02000000000000000000"/>
                  <a:sym typeface="Roboto" panose="02000000000000000000"/>
                </a:rPr>
                <a:t>trong</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các</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cột</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được</a:t>
              </a:r>
              <a:r>
                <a:rPr lang="en-US" sz="2815" dirty="0">
                  <a:solidFill>
                    <a:srgbClr val="000000"/>
                  </a:solidFill>
                  <a:latin typeface="Roboto" panose="02000000000000000000"/>
                  <a:ea typeface="Roboto" panose="02000000000000000000"/>
                  <a:cs typeface="Roboto" panose="02000000000000000000"/>
                  <a:sym typeface="Roboto" panose="02000000000000000000"/>
                </a:rPr>
                <a:t> </a:t>
              </a:r>
              <a:r>
                <a:rPr lang="en-US" sz="2815" dirty="0" err="1">
                  <a:solidFill>
                    <a:srgbClr val="000000"/>
                  </a:solidFill>
                  <a:latin typeface="Roboto" panose="02000000000000000000"/>
                  <a:ea typeface="Roboto" panose="02000000000000000000"/>
                  <a:cs typeface="Roboto" panose="02000000000000000000"/>
                  <a:sym typeface="Roboto" panose="02000000000000000000"/>
                </a:rPr>
                <a:t>chọn</a:t>
              </a:r>
              <a:r>
                <a:rPr lang="en-US" sz="2815" dirty="0">
                  <a:solidFill>
                    <a:srgbClr val="000000"/>
                  </a:solidFill>
                  <a:latin typeface="Roboto" panose="02000000000000000000"/>
                  <a:ea typeface="Roboto" panose="02000000000000000000"/>
                  <a:cs typeface="Roboto" panose="02000000000000000000"/>
                  <a:sym typeface="Roboto" panose="02000000000000000000"/>
                </a:rPr>
                <a:t>.</a:t>
              </a:r>
            </a:p>
            <a:p>
              <a:pPr algn="l">
                <a:lnSpc>
                  <a:spcPts val="3945"/>
                </a:lnSpc>
              </a:pPr>
              <a:endParaRPr lang="en-US" sz="2815" dirty="0">
                <a:solidFill>
                  <a:srgbClr val="000000"/>
                </a:solidFill>
                <a:latin typeface="Roboto" panose="02000000000000000000"/>
                <a:ea typeface="Roboto" panose="02000000000000000000"/>
                <a:cs typeface="Roboto" panose="02000000000000000000"/>
                <a:sym typeface="Roboto" panose="02000000000000000000"/>
              </a:endParaRPr>
            </a:p>
          </p:txBody>
        </p:sp>
        <p:sp>
          <p:nvSpPr>
            <p:cNvPr id="13" name="TextBox 13"/>
            <p:cNvSpPr txBox="1"/>
            <p:nvPr/>
          </p:nvSpPr>
          <p:spPr>
            <a:xfrm>
              <a:off x="198813" y="-9525"/>
              <a:ext cx="13433870" cy="1025525"/>
            </a:xfrm>
            <a:prstGeom prst="rect">
              <a:avLst/>
            </a:prstGeom>
          </p:spPr>
          <p:txBody>
            <a:bodyPr lIns="0" tIns="0" rIns="0" bIns="0" rtlCol="0" anchor="t">
              <a:spAutoFit/>
            </a:bodyPr>
            <a:lstStyle/>
            <a:p>
              <a:pPr algn="l">
                <a:lnSpc>
                  <a:spcPts val="6000"/>
                </a:lnSpc>
              </a:pPr>
              <a:r>
                <a:rPr lang="en-US" sz="5000" b="1">
                  <a:solidFill>
                    <a:srgbClr val="090909"/>
                  </a:solidFill>
                  <a:latin typeface="Roboto Bold" panose="02000000000000000000"/>
                  <a:ea typeface="Roboto Bold" panose="02000000000000000000"/>
                  <a:cs typeface="Roboto Bold" panose="02000000000000000000"/>
                  <a:sym typeface="Roboto Bold" panose="02000000000000000000"/>
                </a:rPr>
                <a:t>Các bước chính của code:</a:t>
              </a:r>
            </a:p>
          </p:txBody>
        </p:sp>
      </p:grpSp>
      <p:sp>
        <p:nvSpPr>
          <p:cNvPr id="14" name="Freeform 8"/>
          <p:cNvSpPr/>
          <p:nvPr/>
        </p:nvSpPr>
        <p:spPr>
          <a:xfrm>
            <a:off x="9433386" y="3137972"/>
            <a:ext cx="8565228" cy="5856474"/>
          </a:xfrm>
          <a:custGeom>
            <a:avLst/>
            <a:gdLst/>
            <a:ahLst/>
            <a:cxnLst/>
            <a:rect l="l" t="t" r="r" b="b"/>
            <a:pathLst>
              <a:path w="8565228" h="5856474">
                <a:moveTo>
                  <a:pt x="0" y="0"/>
                </a:moveTo>
                <a:lnTo>
                  <a:pt x="8565228" y="0"/>
                </a:lnTo>
                <a:lnTo>
                  <a:pt x="8565228" y="5856475"/>
                </a:lnTo>
                <a:lnTo>
                  <a:pt x="0" y="5856475"/>
                </a:lnTo>
                <a:lnTo>
                  <a:pt x="0" y="0"/>
                </a:lnTo>
                <a:close/>
              </a:path>
            </a:pathLst>
          </a:custGeom>
          <a:blipFill>
            <a:blip r:embed="rId6"/>
            <a:stretch>
              <a:fillRect/>
            </a:stretch>
          </a:blipFill>
        </p:spPr>
        <p:txBody>
          <a:bodyPr/>
          <a:lstStyle/>
          <a:p>
            <a:endParaRPr lang="en-US"/>
          </a:p>
        </p:txBody>
      </p:sp>
      <p:sp>
        <p:nvSpPr>
          <p:cNvPr id="15" name="TextBox 10"/>
          <p:cNvSpPr txBox="1"/>
          <p:nvPr/>
        </p:nvSpPr>
        <p:spPr>
          <a:xfrm>
            <a:off x="10598795" y="1862712"/>
            <a:ext cx="5846802" cy="1781175"/>
          </a:xfrm>
          <a:prstGeom prst="rect">
            <a:avLst/>
          </a:prstGeom>
        </p:spPr>
        <p:txBody>
          <a:bodyPr lIns="0" tIns="0" rIns="0" bIns="0" rtlCol="0" anchor="t">
            <a:spAutoFit/>
          </a:bodyPr>
          <a:lstStyle/>
          <a:p>
            <a:pPr algn="ctr">
              <a:lnSpc>
                <a:spcPts val="7025"/>
              </a:lnSpc>
            </a:pPr>
            <a:r>
              <a:rPr lang="en-US" sz="5855" b="1" dirty="0">
                <a:solidFill>
                  <a:srgbClr val="FFFFFF"/>
                </a:solidFill>
                <a:latin typeface="Roboto Bold" panose="02000000000000000000"/>
                <a:ea typeface="Roboto Bold" panose="02000000000000000000"/>
                <a:cs typeface="Roboto Bold" panose="02000000000000000000"/>
                <a:sym typeface="Roboto Bold" panose="02000000000000000000"/>
              </a:rPr>
              <a:t>Sau </a:t>
            </a:r>
            <a:r>
              <a:rPr lang="en-US" sz="5855" b="1" dirty="0" err="1">
                <a:solidFill>
                  <a:srgbClr val="FFFFFF"/>
                </a:solidFill>
                <a:latin typeface="Roboto Bold" panose="02000000000000000000"/>
                <a:ea typeface="Roboto Bold" panose="02000000000000000000"/>
                <a:cs typeface="Roboto Bold" panose="02000000000000000000"/>
                <a:sym typeface="Roboto Bold" panose="02000000000000000000"/>
              </a:rPr>
              <a:t>khi</a:t>
            </a:r>
            <a:r>
              <a:rPr lang="en-US" sz="5855"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855" b="1" dirty="0" err="1">
                <a:solidFill>
                  <a:srgbClr val="FFFFFF"/>
                </a:solidFill>
                <a:latin typeface="Roboto Bold" panose="02000000000000000000"/>
                <a:ea typeface="Roboto Bold" panose="02000000000000000000"/>
                <a:cs typeface="Roboto Bold" panose="02000000000000000000"/>
                <a:sym typeface="Roboto Bold" panose="02000000000000000000"/>
              </a:rPr>
              <a:t>làm</a:t>
            </a:r>
            <a:r>
              <a:rPr lang="en-US" sz="5855"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855" b="1" dirty="0" err="1">
                <a:solidFill>
                  <a:srgbClr val="FFFFFF"/>
                </a:solidFill>
                <a:latin typeface="Roboto Bold" panose="02000000000000000000"/>
                <a:ea typeface="Roboto Bold" panose="02000000000000000000"/>
                <a:cs typeface="Roboto Bold" panose="02000000000000000000"/>
                <a:sym typeface="Roboto Bold" panose="02000000000000000000"/>
              </a:rPr>
              <a:t>sạch</a:t>
            </a:r>
            <a:r>
              <a:rPr lang="en-US" sz="5855" b="1" dirty="0">
                <a:solidFill>
                  <a:srgbClr val="FFFFFF"/>
                </a:solidFill>
                <a:latin typeface="Roboto Bold" panose="02000000000000000000"/>
                <a:ea typeface="Roboto Bold" panose="02000000000000000000"/>
                <a:cs typeface="Roboto Bold" panose="02000000000000000000"/>
                <a:sym typeface="Roboto Bold" panose="02000000000000000000"/>
              </a:rPr>
              <a:t> </a:t>
            </a:r>
          </a:p>
          <a:p>
            <a:pPr algn="ctr">
              <a:lnSpc>
                <a:spcPts val="7025"/>
              </a:lnSpc>
              <a:spcBef>
                <a:spcPct val="0"/>
              </a:spcBef>
            </a:pPr>
            <a:endParaRPr lang="en-US" sz="5855" b="1" dirty="0">
              <a:solidFill>
                <a:srgbClr val="FFFFFF"/>
              </a:solidFill>
              <a:latin typeface="Roboto Bold" panose="02000000000000000000"/>
              <a:ea typeface="Roboto Bold" panose="02000000000000000000"/>
              <a:cs typeface="Roboto Bold" panose="02000000000000000000"/>
              <a:sym typeface="Roboto Bold" panose="02000000000000000000"/>
            </a:endParaRPr>
          </a:p>
        </p:txBody>
      </p:sp>
      <p:sp>
        <p:nvSpPr>
          <p:cNvPr id="16" name="Freeform 8"/>
          <p:cNvSpPr/>
          <p:nvPr/>
        </p:nvSpPr>
        <p:spPr>
          <a:xfrm>
            <a:off x="10147548" y="2533650"/>
            <a:ext cx="4612231" cy="2950383"/>
          </a:xfrm>
          <a:custGeom>
            <a:avLst/>
            <a:gdLst/>
            <a:ahLst/>
            <a:cxnLst/>
            <a:rect l="l" t="t" r="r" b="b"/>
            <a:pathLst>
              <a:path w="4612231" h="2950383">
                <a:moveTo>
                  <a:pt x="0" y="0"/>
                </a:moveTo>
                <a:lnTo>
                  <a:pt x="4612231" y="0"/>
                </a:lnTo>
                <a:lnTo>
                  <a:pt x="4612231" y="2950383"/>
                </a:lnTo>
                <a:lnTo>
                  <a:pt x="0" y="2950383"/>
                </a:lnTo>
                <a:lnTo>
                  <a:pt x="0" y="0"/>
                </a:lnTo>
                <a:close/>
              </a:path>
            </a:pathLst>
          </a:custGeom>
          <a:blipFill>
            <a:blip r:embed="rId7"/>
            <a:stretch>
              <a:fillRect/>
            </a:stretch>
          </a:blipFill>
        </p:spPr>
        <p:txBody>
          <a:bodyPr/>
          <a:lstStyle/>
          <a:p>
            <a:endParaRPr lang="en-US"/>
          </a:p>
        </p:txBody>
      </p:sp>
      <p:sp>
        <p:nvSpPr>
          <p:cNvPr id="17" name="Freeform 9"/>
          <p:cNvSpPr/>
          <p:nvPr/>
        </p:nvSpPr>
        <p:spPr>
          <a:xfrm>
            <a:off x="10147548" y="6643658"/>
            <a:ext cx="3603980" cy="2936061"/>
          </a:xfrm>
          <a:custGeom>
            <a:avLst/>
            <a:gdLst/>
            <a:ahLst/>
            <a:cxnLst/>
            <a:rect l="l" t="t" r="r" b="b"/>
            <a:pathLst>
              <a:path w="3603980" h="2936061">
                <a:moveTo>
                  <a:pt x="0" y="0"/>
                </a:moveTo>
                <a:lnTo>
                  <a:pt x="3603980" y="0"/>
                </a:lnTo>
                <a:lnTo>
                  <a:pt x="3603980" y="2936061"/>
                </a:lnTo>
                <a:lnTo>
                  <a:pt x="0" y="2936061"/>
                </a:lnTo>
                <a:lnTo>
                  <a:pt x="0" y="0"/>
                </a:lnTo>
                <a:close/>
              </a:path>
            </a:pathLst>
          </a:custGeom>
          <a:blipFill>
            <a:blip r:embed="rId8"/>
            <a:stretch>
              <a:fillRect/>
            </a:stretch>
          </a:blipFill>
        </p:spPr>
        <p:txBody>
          <a:bodyPr/>
          <a:lstStyle/>
          <a:p>
            <a:endParaRPr lang="en-US"/>
          </a:p>
        </p:txBody>
      </p:sp>
      <p:sp>
        <p:nvSpPr>
          <p:cNvPr id="18" name="TextBox 11"/>
          <p:cNvSpPr txBox="1"/>
          <p:nvPr/>
        </p:nvSpPr>
        <p:spPr>
          <a:xfrm>
            <a:off x="10147548" y="1400175"/>
            <a:ext cx="902494" cy="895350"/>
          </a:xfrm>
          <a:prstGeom prst="rect">
            <a:avLst/>
          </a:prstGeom>
        </p:spPr>
        <p:txBody>
          <a:bodyPr lIns="0" tIns="0" rIns="0" bIns="0" rtlCol="0" anchor="t">
            <a:spAutoFit/>
          </a:bodyPr>
          <a:lstStyle/>
          <a:p>
            <a:pPr algn="ctr">
              <a:lnSpc>
                <a:spcPts val="7025"/>
              </a:lnSpc>
              <a:spcBef>
                <a:spcPct val="0"/>
              </a:spcBef>
            </a:pPr>
            <a:r>
              <a:rPr lang="en-US" sz="5855" b="1">
                <a:solidFill>
                  <a:srgbClr val="FFFFFF"/>
                </a:solidFill>
                <a:latin typeface="Roboto Bold" panose="02000000000000000000"/>
                <a:ea typeface="Roboto Bold" panose="02000000000000000000"/>
                <a:cs typeface="Roboto Bold" panose="02000000000000000000"/>
                <a:sym typeface="Roboto Bold" panose="02000000000000000000"/>
              </a:rPr>
              <a:t>Cũ</a:t>
            </a:r>
          </a:p>
        </p:txBody>
      </p:sp>
      <p:sp>
        <p:nvSpPr>
          <p:cNvPr id="19" name="TextBox 12"/>
          <p:cNvSpPr txBox="1"/>
          <p:nvPr/>
        </p:nvSpPr>
        <p:spPr>
          <a:xfrm>
            <a:off x="10147548" y="5712633"/>
            <a:ext cx="1093589" cy="771525"/>
          </a:xfrm>
          <a:prstGeom prst="rect">
            <a:avLst/>
          </a:prstGeom>
        </p:spPr>
        <p:txBody>
          <a:bodyPr lIns="0" tIns="0" rIns="0" bIns="0" rtlCol="0" anchor="t">
            <a:spAutoFit/>
          </a:bodyPr>
          <a:lstStyle/>
          <a:p>
            <a:pPr algn="ctr">
              <a:lnSpc>
                <a:spcPts val="6000"/>
              </a:lnSpc>
              <a:spcBef>
                <a:spcPct val="0"/>
              </a:spcBef>
            </a:pPr>
            <a:r>
              <a:rPr lang="en-US" sz="5000" b="1">
                <a:solidFill>
                  <a:srgbClr val="FFFFFF"/>
                </a:solidFill>
                <a:latin typeface="Roboto Bold" panose="02000000000000000000"/>
                <a:ea typeface="Roboto Bold" panose="02000000000000000000"/>
                <a:cs typeface="Roboto Bold" panose="02000000000000000000"/>
                <a:sym typeface="Roboto Bold" panose="02000000000000000000"/>
              </a:rPr>
              <a:t>Mới</a:t>
            </a:r>
          </a:p>
        </p:txBody>
      </p:sp>
      <p:sp>
        <p:nvSpPr>
          <p:cNvPr id="20" name="TextBox 13"/>
          <p:cNvSpPr txBox="1"/>
          <p:nvPr/>
        </p:nvSpPr>
        <p:spPr>
          <a:xfrm>
            <a:off x="397626" y="2447925"/>
            <a:ext cx="8502255" cy="5654033"/>
          </a:xfrm>
          <a:prstGeom prst="rect">
            <a:avLst/>
          </a:prstGeom>
        </p:spPr>
        <p:txBody>
          <a:bodyPr lIns="0" tIns="0" rIns="0" bIns="0" rtlCol="0" anchor="t">
            <a:spAutoFit/>
          </a:bodyPr>
          <a:lstStyle/>
          <a:p>
            <a:pPr algn="l">
              <a:lnSpc>
                <a:spcPts val="5645"/>
              </a:lnSpc>
            </a:pPr>
            <a:r>
              <a:rPr lang="en-US" sz="4030" dirty="0">
                <a:solidFill>
                  <a:srgbClr val="000000"/>
                </a:solidFill>
                <a:latin typeface="Roboto" panose="02000000000000000000"/>
                <a:ea typeface="Roboto" panose="02000000000000000000"/>
                <a:cs typeface="Roboto" panose="02000000000000000000"/>
                <a:sym typeface="Roboto" panose="02000000000000000000"/>
              </a:rPr>
              <a:t>3.Làm </a:t>
            </a:r>
            <a:r>
              <a:rPr lang="en-US" sz="4030" dirty="0" err="1">
                <a:solidFill>
                  <a:srgbClr val="000000"/>
                </a:solidFill>
                <a:latin typeface="Roboto" panose="02000000000000000000"/>
                <a:ea typeface="Roboto" panose="02000000000000000000"/>
                <a:cs typeface="Roboto" panose="02000000000000000000"/>
                <a:sym typeface="Roboto" panose="02000000000000000000"/>
              </a:rPr>
              <a:t>sạch</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dữ</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liệu</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p>
          <a:p>
            <a:pPr marL="870585" lvl="1" indent="-434975" algn="l">
              <a:lnSpc>
                <a:spcPts val="5645"/>
              </a:lnSpc>
              <a:buFont typeface="Arial" panose="020B0604020202020204"/>
              <a:buChar char="•"/>
            </a:pPr>
            <a:r>
              <a:rPr lang="en-US" sz="4030" dirty="0" err="1">
                <a:solidFill>
                  <a:srgbClr val="000000"/>
                </a:solidFill>
                <a:latin typeface="Roboto" panose="02000000000000000000"/>
                <a:ea typeface="Roboto" panose="02000000000000000000"/>
                <a:cs typeface="Roboto" panose="02000000000000000000"/>
                <a:sym typeface="Roboto" panose="02000000000000000000"/>
              </a:rPr>
              <a:t>Thay</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thế</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các</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từ</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cụ</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thể</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Dùng</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regexp_replace</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để</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thay</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thế</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các</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từ</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tháng</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năm</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trong</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cột</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Last_updated</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bằng</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dấu</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gạch</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ngang</a:t>
            </a:r>
            <a:r>
              <a:rPr lang="en-US" sz="4030" dirty="0">
                <a:solidFill>
                  <a:srgbClr val="000000"/>
                </a:solidFill>
                <a:latin typeface="Roboto" panose="02000000000000000000"/>
                <a:ea typeface="Roboto" panose="02000000000000000000"/>
                <a:cs typeface="Roboto" panose="02000000000000000000"/>
                <a:sym typeface="Roboto" panose="02000000000000000000"/>
              </a:rPr>
              <a:t> "-".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Tương</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tự</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thay</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thế</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Bài</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học</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bằng</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chuỗi</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rỗng</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trong</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các</a:t>
            </a:r>
            <a:r>
              <a:rPr lang="en-US" sz="4030" dirty="0">
                <a:solidFill>
                  <a:srgbClr val="000000"/>
                </a:solidFill>
                <a:latin typeface="Roboto" panose="02000000000000000000"/>
                <a:ea typeface="Roboto" panose="02000000000000000000"/>
                <a:cs typeface="Roboto" panose="02000000000000000000"/>
                <a:sym typeface="Roboto" panose="02000000000000000000"/>
              </a:rPr>
              <a:t> </a:t>
            </a:r>
            <a:r>
              <a:rPr lang="en-US" sz="4030" dirty="0" err="1">
                <a:solidFill>
                  <a:srgbClr val="000000"/>
                </a:solidFill>
                <a:latin typeface="Roboto" panose="02000000000000000000"/>
                <a:ea typeface="Roboto" panose="02000000000000000000"/>
                <a:cs typeface="Roboto" panose="02000000000000000000"/>
                <a:sym typeface="Roboto" panose="02000000000000000000"/>
              </a:rPr>
              <a:t>cột</a:t>
            </a:r>
            <a:r>
              <a:rPr lang="en-US" sz="4030" dirty="0">
                <a:solidFill>
                  <a:srgbClr val="000000"/>
                </a:solidFill>
                <a:latin typeface="Roboto" panose="02000000000000000000"/>
                <a:ea typeface="Roboto" panose="02000000000000000000"/>
                <a:cs typeface="Roboto" panose="02000000000000000000"/>
                <a:sym typeface="Roboto" panose="02000000000000000000"/>
              </a:rPr>
              <a:t> "Lectures" </a:t>
            </a:r>
            <a:r>
              <a:rPr lang="en-US" sz="4030" dirty="0" err="1">
                <a:solidFill>
                  <a:srgbClr val="000000"/>
                </a:solidFill>
                <a:latin typeface="Roboto" panose="02000000000000000000"/>
                <a:ea typeface="Roboto" panose="02000000000000000000"/>
                <a:cs typeface="Roboto" panose="02000000000000000000"/>
                <a:sym typeface="Roboto" panose="02000000000000000000"/>
              </a:rPr>
              <a:t>và</a:t>
            </a:r>
            <a:r>
              <a:rPr lang="en-US" sz="4030" dirty="0">
                <a:solidFill>
                  <a:srgbClr val="000000"/>
                </a:solidFill>
                <a:latin typeface="Roboto" panose="02000000000000000000"/>
                <a:ea typeface="Roboto" panose="02000000000000000000"/>
                <a:cs typeface="Roboto" panose="02000000000000000000"/>
                <a:sym typeface="Roboto" panose="02000000000000000000"/>
              </a:rPr>
              <a:t> "Sections".</a:t>
            </a:r>
          </a:p>
        </p:txBody>
      </p:sp>
      <p:sp>
        <p:nvSpPr>
          <p:cNvPr id="21" name="Freeform 8"/>
          <p:cNvSpPr/>
          <p:nvPr/>
        </p:nvSpPr>
        <p:spPr>
          <a:xfrm>
            <a:off x="10598795" y="3720123"/>
            <a:ext cx="2424016" cy="5183666"/>
          </a:xfrm>
          <a:custGeom>
            <a:avLst/>
            <a:gdLst/>
            <a:ahLst/>
            <a:cxnLst/>
            <a:rect l="l" t="t" r="r" b="b"/>
            <a:pathLst>
              <a:path w="2424016" h="5183666">
                <a:moveTo>
                  <a:pt x="0" y="0"/>
                </a:moveTo>
                <a:lnTo>
                  <a:pt x="2424016" y="0"/>
                </a:lnTo>
                <a:lnTo>
                  <a:pt x="2424016" y="5183666"/>
                </a:lnTo>
                <a:lnTo>
                  <a:pt x="0" y="5183666"/>
                </a:lnTo>
                <a:lnTo>
                  <a:pt x="0" y="0"/>
                </a:lnTo>
                <a:close/>
              </a:path>
            </a:pathLst>
          </a:custGeom>
          <a:blipFill>
            <a:blip r:embed="rId9"/>
            <a:stretch>
              <a:fillRect/>
            </a:stretch>
          </a:blipFill>
        </p:spPr>
        <p:txBody>
          <a:bodyPr/>
          <a:lstStyle/>
          <a:p>
            <a:endParaRPr lang="en-US"/>
          </a:p>
        </p:txBody>
      </p:sp>
      <p:sp>
        <p:nvSpPr>
          <p:cNvPr id="22" name="Freeform 9"/>
          <p:cNvSpPr/>
          <p:nvPr/>
        </p:nvSpPr>
        <p:spPr>
          <a:xfrm>
            <a:off x="13408538" y="2956113"/>
            <a:ext cx="2424531" cy="5947676"/>
          </a:xfrm>
          <a:custGeom>
            <a:avLst/>
            <a:gdLst/>
            <a:ahLst/>
            <a:cxnLst/>
            <a:rect l="l" t="t" r="r" b="b"/>
            <a:pathLst>
              <a:path w="2424531" h="5947676">
                <a:moveTo>
                  <a:pt x="0" y="0"/>
                </a:moveTo>
                <a:lnTo>
                  <a:pt x="2424530" y="0"/>
                </a:lnTo>
                <a:lnTo>
                  <a:pt x="2424530" y="5947676"/>
                </a:lnTo>
                <a:lnTo>
                  <a:pt x="0" y="5947676"/>
                </a:lnTo>
                <a:lnTo>
                  <a:pt x="0" y="0"/>
                </a:lnTo>
                <a:close/>
              </a:path>
            </a:pathLst>
          </a:custGeom>
          <a:blipFill>
            <a:blip r:embed="rId10"/>
            <a:stretch>
              <a:fillRect/>
            </a:stretch>
          </a:blipFill>
        </p:spPr>
        <p:txBody>
          <a:bodyPr/>
          <a:lstStyle/>
          <a:p>
            <a:endParaRPr lang="en-US"/>
          </a:p>
        </p:txBody>
      </p:sp>
      <p:sp>
        <p:nvSpPr>
          <p:cNvPr id="23" name="TextBox 11"/>
          <p:cNvSpPr txBox="1"/>
          <p:nvPr/>
        </p:nvSpPr>
        <p:spPr>
          <a:xfrm>
            <a:off x="309624" y="2457450"/>
            <a:ext cx="7807343" cy="4669841"/>
          </a:xfrm>
          <a:prstGeom prst="rect">
            <a:avLst/>
          </a:prstGeom>
        </p:spPr>
        <p:txBody>
          <a:bodyPr lIns="0" tIns="0" rIns="0" bIns="0" rtlCol="0" anchor="t">
            <a:spAutoFit/>
          </a:bodyPr>
          <a:lstStyle/>
          <a:p>
            <a:pPr algn="l">
              <a:lnSpc>
                <a:spcPts val="6155"/>
              </a:lnSpc>
            </a:pPr>
            <a:r>
              <a:rPr lang="en-US" sz="4395" dirty="0">
                <a:solidFill>
                  <a:srgbClr val="000000"/>
                </a:solidFill>
                <a:latin typeface="Roboto" panose="02000000000000000000"/>
                <a:ea typeface="Roboto" panose="02000000000000000000"/>
                <a:cs typeface="Roboto" panose="02000000000000000000"/>
                <a:sym typeface="Roboto" panose="02000000000000000000"/>
              </a:rPr>
              <a:t>4.Chuyển </a:t>
            </a:r>
            <a:r>
              <a:rPr lang="en-US" sz="4395" dirty="0" err="1">
                <a:solidFill>
                  <a:srgbClr val="000000"/>
                </a:solidFill>
                <a:latin typeface="Roboto" panose="02000000000000000000"/>
                <a:ea typeface="Roboto" panose="02000000000000000000"/>
                <a:cs typeface="Roboto" panose="02000000000000000000"/>
                <a:sym typeface="Roboto" panose="02000000000000000000"/>
              </a:rPr>
              <a:t>đổi</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dữ</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liệu</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p>
          <a:p>
            <a:pPr marL="949325" lvl="1" indent="-474980" algn="l">
              <a:lnSpc>
                <a:spcPts val="6155"/>
              </a:lnSpc>
              <a:buFont typeface="Arial" panose="020B0604020202020204"/>
              <a:buChar char="•"/>
            </a:pPr>
            <a:r>
              <a:rPr lang="en-US" sz="4395" dirty="0" err="1">
                <a:solidFill>
                  <a:srgbClr val="000000"/>
                </a:solidFill>
                <a:latin typeface="Roboto" panose="02000000000000000000"/>
                <a:ea typeface="Roboto" panose="02000000000000000000"/>
                <a:cs typeface="Roboto" panose="02000000000000000000"/>
                <a:sym typeface="Roboto" panose="02000000000000000000"/>
              </a:rPr>
              <a:t>Tính</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thời</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lượng</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bài</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học</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Dùng</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regexp_extract</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để</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trích</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xuất</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số</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giờ</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và</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phút</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từ</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cột</a:t>
            </a:r>
            <a:r>
              <a:rPr lang="en-US" sz="4395" dirty="0">
                <a:solidFill>
                  <a:srgbClr val="000000"/>
                </a:solidFill>
                <a:latin typeface="Roboto" panose="02000000000000000000"/>
                <a:ea typeface="Roboto" panose="02000000000000000000"/>
                <a:cs typeface="Roboto" panose="02000000000000000000"/>
                <a:sym typeface="Roboto" panose="02000000000000000000"/>
              </a:rPr>
              <a:t> "Time", </a:t>
            </a:r>
            <a:r>
              <a:rPr lang="en-US" sz="4395" dirty="0" err="1">
                <a:solidFill>
                  <a:srgbClr val="000000"/>
                </a:solidFill>
                <a:latin typeface="Roboto" panose="02000000000000000000"/>
                <a:ea typeface="Roboto" panose="02000000000000000000"/>
                <a:cs typeface="Roboto" panose="02000000000000000000"/>
                <a:sym typeface="Roboto" panose="02000000000000000000"/>
              </a:rPr>
              <a:t>sau</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đó</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tính</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tổng</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thời</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lượng</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bằng</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phút</a:t>
            </a:r>
            <a:r>
              <a:rPr lang="en-US" sz="4395" dirty="0">
                <a:solidFill>
                  <a:srgbClr val="000000"/>
                </a:solidFill>
                <a:latin typeface="Roboto" panose="02000000000000000000"/>
                <a:ea typeface="Roboto" panose="02000000000000000000"/>
                <a:cs typeface="Roboto" panose="02000000000000000000"/>
                <a:sym typeface="Roboto" panose="02000000000000000000"/>
              </a:rPr>
              <a:t>.</a:t>
            </a:r>
          </a:p>
        </p:txBody>
      </p:sp>
      <p:sp>
        <p:nvSpPr>
          <p:cNvPr id="24" name="Freeform 8"/>
          <p:cNvSpPr/>
          <p:nvPr/>
        </p:nvSpPr>
        <p:spPr>
          <a:xfrm>
            <a:off x="9329704" y="2961865"/>
            <a:ext cx="4265686" cy="5442427"/>
          </a:xfrm>
          <a:custGeom>
            <a:avLst/>
            <a:gdLst/>
            <a:ahLst/>
            <a:cxnLst/>
            <a:rect l="l" t="t" r="r" b="b"/>
            <a:pathLst>
              <a:path w="4265686" h="5442427">
                <a:moveTo>
                  <a:pt x="0" y="0"/>
                </a:moveTo>
                <a:lnTo>
                  <a:pt x="4265686" y="0"/>
                </a:lnTo>
                <a:lnTo>
                  <a:pt x="4265686" y="5442427"/>
                </a:lnTo>
                <a:lnTo>
                  <a:pt x="0" y="5442427"/>
                </a:lnTo>
                <a:lnTo>
                  <a:pt x="0" y="0"/>
                </a:lnTo>
                <a:close/>
              </a:path>
            </a:pathLst>
          </a:custGeom>
          <a:blipFill>
            <a:blip r:embed="rId11"/>
            <a:stretch>
              <a:fillRect/>
            </a:stretch>
          </a:blipFill>
        </p:spPr>
        <p:txBody>
          <a:bodyPr/>
          <a:lstStyle/>
          <a:p>
            <a:endParaRPr lang="en-US"/>
          </a:p>
        </p:txBody>
      </p:sp>
      <p:sp>
        <p:nvSpPr>
          <p:cNvPr id="25" name="Freeform 9"/>
          <p:cNvSpPr/>
          <p:nvPr/>
        </p:nvSpPr>
        <p:spPr>
          <a:xfrm>
            <a:off x="13994164" y="2961865"/>
            <a:ext cx="3896210" cy="5009412"/>
          </a:xfrm>
          <a:custGeom>
            <a:avLst/>
            <a:gdLst/>
            <a:ahLst/>
            <a:cxnLst/>
            <a:rect l="l" t="t" r="r" b="b"/>
            <a:pathLst>
              <a:path w="3896210" h="5009412">
                <a:moveTo>
                  <a:pt x="0" y="0"/>
                </a:moveTo>
                <a:lnTo>
                  <a:pt x="3896210" y="0"/>
                </a:lnTo>
                <a:lnTo>
                  <a:pt x="3896210" y="5009412"/>
                </a:lnTo>
                <a:lnTo>
                  <a:pt x="0" y="5009412"/>
                </a:lnTo>
                <a:lnTo>
                  <a:pt x="0" y="0"/>
                </a:lnTo>
                <a:close/>
              </a:path>
            </a:pathLst>
          </a:custGeom>
          <a:blipFill>
            <a:blip r:embed="rId12"/>
            <a:stretch>
              <a:fillRect/>
            </a:stretch>
          </a:blipFill>
        </p:spPr>
        <p:txBody>
          <a:bodyPr/>
          <a:lstStyle/>
          <a:p>
            <a:endParaRPr lang="en-US"/>
          </a:p>
        </p:txBody>
      </p:sp>
      <p:sp>
        <p:nvSpPr>
          <p:cNvPr id="26" name="TextBox 11"/>
          <p:cNvSpPr txBox="1"/>
          <p:nvPr/>
        </p:nvSpPr>
        <p:spPr>
          <a:xfrm>
            <a:off x="309624" y="2457450"/>
            <a:ext cx="7807343" cy="7794041"/>
          </a:xfrm>
          <a:prstGeom prst="rect">
            <a:avLst/>
          </a:prstGeom>
        </p:spPr>
        <p:txBody>
          <a:bodyPr lIns="0" tIns="0" rIns="0" bIns="0" rtlCol="0" anchor="t">
            <a:spAutoFit/>
          </a:bodyPr>
          <a:lstStyle/>
          <a:p>
            <a:pPr algn="l">
              <a:lnSpc>
                <a:spcPts val="6155"/>
              </a:lnSpc>
            </a:pPr>
            <a:r>
              <a:rPr lang="en-US" sz="4395" dirty="0">
                <a:solidFill>
                  <a:srgbClr val="000000"/>
                </a:solidFill>
                <a:latin typeface="Roboto" panose="02000000000000000000"/>
                <a:ea typeface="Roboto" panose="02000000000000000000"/>
                <a:cs typeface="Roboto" panose="02000000000000000000"/>
                <a:sym typeface="Roboto" panose="02000000000000000000"/>
              </a:rPr>
              <a:t>4.Chuyển </a:t>
            </a:r>
            <a:r>
              <a:rPr lang="en-US" sz="4395" dirty="0" err="1">
                <a:solidFill>
                  <a:srgbClr val="000000"/>
                </a:solidFill>
                <a:latin typeface="Roboto" panose="02000000000000000000"/>
                <a:ea typeface="Roboto" panose="02000000000000000000"/>
                <a:cs typeface="Roboto" panose="02000000000000000000"/>
                <a:sym typeface="Roboto" panose="02000000000000000000"/>
              </a:rPr>
              <a:t>đổi</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dữ</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liệu</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p>
          <a:p>
            <a:pPr marL="949325" lvl="1" indent="-474980" algn="l">
              <a:lnSpc>
                <a:spcPts val="6155"/>
              </a:lnSpc>
              <a:buFont typeface="Arial" panose="020B0604020202020204"/>
              <a:buChar char="•"/>
            </a:pPr>
            <a:r>
              <a:rPr lang="en-US" sz="4395" dirty="0" err="1">
                <a:solidFill>
                  <a:srgbClr val="000000"/>
                </a:solidFill>
                <a:latin typeface="Roboto" panose="02000000000000000000"/>
                <a:ea typeface="Roboto" panose="02000000000000000000"/>
                <a:cs typeface="Roboto" panose="02000000000000000000"/>
                <a:sym typeface="Roboto" panose="02000000000000000000"/>
              </a:rPr>
              <a:t>Kết</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hợp</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các</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giá</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trị</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Dùng</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concat_ws</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để</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kết</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hợp</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các</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giá</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trị</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trong</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cột</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What_you_will_learn</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thành</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một</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chuỗi</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ngăn</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cách</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bằng</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dấu</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phẩy</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Nếu</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chuỗi</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rỗng</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thay</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thế</a:t>
            </a:r>
            <a:r>
              <a:rPr lang="en-US" sz="4395" dirty="0">
                <a:solidFill>
                  <a:srgbClr val="000000"/>
                </a:solidFill>
                <a:latin typeface="Roboto" panose="02000000000000000000"/>
                <a:ea typeface="Roboto" panose="02000000000000000000"/>
                <a:cs typeface="Roboto" panose="02000000000000000000"/>
                <a:sym typeface="Roboto" panose="02000000000000000000"/>
              </a:rPr>
              <a:t> </a:t>
            </a:r>
            <a:r>
              <a:rPr lang="en-US" sz="4395" dirty="0" err="1">
                <a:solidFill>
                  <a:srgbClr val="000000"/>
                </a:solidFill>
                <a:latin typeface="Roboto" panose="02000000000000000000"/>
                <a:ea typeface="Roboto" panose="02000000000000000000"/>
                <a:cs typeface="Roboto" panose="02000000000000000000"/>
                <a:sym typeface="Roboto" panose="02000000000000000000"/>
              </a:rPr>
              <a:t>bằng</a:t>
            </a:r>
            <a:r>
              <a:rPr lang="en-US" sz="4395" dirty="0">
                <a:solidFill>
                  <a:srgbClr val="000000"/>
                </a:solidFill>
                <a:latin typeface="Roboto" panose="02000000000000000000"/>
                <a:ea typeface="Roboto" panose="02000000000000000000"/>
                <a:cs typeface="Roboto" panose="02000000000000000000"/>
                <a:sym typeface="Roboto" panose="02000000000000000000"/>
              </a:rPr>
              <a:t> NULL </a:t>
            </a:r>
            <a:r>
              <a:rPr lang="en-US" sz="4395" dirty="0" err="1">
                <a:solidFill>
                  <a:srgbClr val="000000"/>
                </a:solidFill>
                <a:latin typeface="Roboto" panose="02000000000000000000"/>
                <a:ea typeface="Roboto" panose="02000000000000000000"/>
                <a:cs typeface="Roboto" panose="02000000000000000000"/>
                <a:sym typeface="Roboto" panose="02000000000000000000"/>
              </a:rPr>
              <a:t>dùng</a:t>
            </a:r>
            <a:r>
              <a:rPr lang="en-US" sz="4395" dirty="0">
                <a:solidFill>
                  <a:srgbClr val="000000"/>
                </a:solidFill>
                <a:latin typeface="Roboto" panose="02000000000000000000"/>
                <a:ea typeface="Roboto" panose="02000000000000000000"/>
                <a:cs typeface="Roboto" panose="02000000000000000000"/>
                <a:sym typeface="Roboto" panose="02000000000000000000"/>
              </a:rPr>
              <a:t> when </a:t>
            </a:r>
            <a:r>
              <a:rPr lang="en-US" sz="4395" dirty="0" err="1">
                <a:solidFill>
                  <a:srgbClr val="000000"/>
                </a:solidFill>
                <a:latin typeface="Roboto" panose="02000000000000000000"/>
                <a:ea typeface="Roboto" panose="02000000000000000000"/>
                <a:cs typeface="Roboto" panose="02000000000000000000"/>
                <a:sym typeface="Roboto" panose="02000000000000000000"/>
              </a:rPr>
              <a:t>và</a:t>
            </a:r>
            <a:r>
              <a:rPr lang="en-US" sz="4395" dirty="0">
                <a:solidFill>
                  <a:srgbClr val="000000"/>
                </a:solidFill>
                <a:latin typeface="Roboto" panose="02000000000000000000"/>
                <a:ea typeface="Roboto" panose="02000000000000000000"/>
                <a:cs typeface="Roboto" panose="02000000000000000000"/>
                <a:sym typeface="Roboto" panose="02000000000000000000"/>
              </a:rPr>
              <a:t> lit.</a:t>
            </a:r>
          </a:p>
          <a:p>
            <a:pPr marL="949325" lvl="1" indent="-474980" algn="l">
              <a:lnSpc>
                <a:spcPts val="6155"/>
              </a:lnSpc>
              <a:buFont typeface="Arial" panose="020B0604020202020204"/>
              <a:buChar char="•"/>
            </a:pPr>
            <a:endParaRPr lang="en-US" sz="4395" dirty="0">
              <a:solidFill>
                <a:srgbClr val="000000"/>
              </a:solidFill>
              <a:latin typeface="Roboto" panose="02000000000000000000"/>
              <a:ea typeface="Roboto" panose="02000000000000000000"/>
              <a:cs typeface="Roboto" panose="02000000000000000000"/>
              <a:sym typeface="Roboto" panose="02000000000000000000"/>
            </a:endParaRPr>
          </a:p>
        </p:txBody>
      </p:sp>
      <p:sp>
        <p:nvSpPr>
          <p:cNvPr id="27" name="Freeform 8"/>
          <p:cNvSpPr/>
          <p:nvPr/>
        </p:nvSpPr>
        <p:spPr>
          <a:xfrm>
            <a:off x="10792492" y="1409700"/>
            <a:ext cx="1108615" cy="7848600"/>
          </a:xfrm>
          <a:custGeom>
            <a:avLst/>
            <a:gdLst/>
            <a:ahLst/>
            <a:cxnLst/>
            <a:rect l="l" t="t" r="r" b="b"/>
            <a:pathLst>
              <a:path w="1108615" h="7848600">
                <a:moveTo>
                  <a:pt x="0" y="0"/>
                </a:moveTo>
                <a:lnTo>
                  <a:pt x="1108615" y="0"/>
                </a:lnTo>
                <a:lnTo>
                  <a:pt x="1108615" y="7848600"/>
                </a:lnTo>
                <a:lnTo>
                  <a:pt x="0" y="7848600"/>
                </a:lnTo>
                <a:lnTo>
                  <a:pt x="0" y="0"/>
                </a:lnTo>
                <a:close/>
              </a:path>
            </a:pathLst>
          </a:custGeom>
          <a:blipFill>
            <a:blip r:embed="rId13"/>
            <a:stretch>
              <a:fillRect/>
            </a:stretch>
          </a:blipFill>
        </p:spPr>
        <p:txBody>
          <a:bodyPr/>
          <a:lstStyle/>
          <a:p>
            <a:endParaRPr lang="en-US"/>
          </a:p>
        </p:txBody>
      </p:sp>
      <p:sp>
        <p:nvSpPr>
          <p:cNvPr id="28" name="Freeform 9"/>
          <p:cNvSpPr/>
          <p:nvPr/>
        </p:nvSpPr>
        <p:spPr>
          <a:xfrm>
            <a:off x="15391033" y="1530112"/>
            <a:ext cx="989011" cy="7607775"/>
          </a:xfrm>
          <a:custGeom>
            <a:avLst/>
            <a:gdLst/>
            <a:ahLst/>
            <a:cxnLst/>
            <a:rect l="l" t="t" r="r" b="b"/>
            <a:pathLst>
              <a:path w="989011" h="7607775">
                <a:moveTo>
                  <a:pt x="0" y="0"/>
                </a:moveTo>
                <a:lnTo>
                  <a:pt x="989011" y="0"/>
                </a:lnTo>
                <a:lnTo>
                  <a:pt x="989011" y="7607776"/>
                </a:lnTo>
                <a:lnTo>
                  <a:pt x="0" y="7607776"/>
                </a:lnTo>
                <a:lnTo>
                  <a:pt x="0" y="0"/>
                </a:lnTo>
                <a:close/>
              </a:path>
            </a:pathLst>
          </a:custGeom>
          <a:blipFill>
            <a:blip r:embed="rId14"/>
            <a:stretch>
              <a:fillRect/>
            </a:stretch>
          </a:blipFill>
        </p:spPr>
        <p:txBody>
          <a:bodyPr/>
          <a:lstStyle/>
          <a:p>
            <a:endParaRPr lang="en-US"/>
          </a:p>
        </p:txBody>
      </p:sp>
      <p:sp>
        <p:nvSpPr>
          <p:cNvPr id="29" name="TextBox 11"/>
          <p:cNvSpPr txBox="1"/>
          <p:nvPr/>
        </p:nvSpPr>
        <p:spPr>
          <a:xfrm>
            <a:off x="449644" y="1725105"/>
            <a:ext cx="7867066" cy="7854614"/>
          </a:xfrm>
          <a:prstGeom prst="rect">
            <a:avLst/>
          </a:prstGeom>
        </p:spPr>
        <p:txBody>
          <a:bodyPr lIns="0" tIns="0" rIns="0" bIns="0" rtlCol="0" anchor="t">
            <a:spAutoFit/>
          </a:bodyPr>
          <a:lstStyle/>
          <a:p>
            <a:pPr algn="l">
              <a:lnSpc>
                <a:spcPts val="5175"/>
              </a:lnSpc>
            </a:pPr>
            <a:r>
              <a:rPr lang="en-US" sz="3700" dirty="0">
                <a:solidFill>
                  <a:srgbClr val="000000"/>
                </a:solidFill>
                <a:latin typeface="Roboto" panose="02000000000000000000"/>
                <a:ea typeface="Roboto" panose="02000000000000000000"/>
                <a:cs typeface="Roboto" panose="02000000000000000000"/>
                <a:sym typeface="Roboto" panose="02000000000000000000"/>
              </a:rPr>
              <a:t>4.Chuyển </a:t>
            </a:r>
            <a:r>
              <a:rPr lang="en-US" sz="3700" dirty="0" err="1">
                <a:solidFill>
                  <a:srgbClr val="000000"/>
                </a:solidFill>
                <a:latin typeface="Roboto" panose="02000000000000000000"/>
                <a:ea typeface="Roboto" panose="02000000000000000000"/>
                <a:cs typeface="Roboto" panose="02000000000000000000"/>
                <a:sym typeface="Roboto" panose="02000000000000000000"/>
              </a:rPr>
              <a:t>đổi</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dữ</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liệu</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p>
          <a:p>
            <a:pPr marL="798195" lvl="1" indent="-399415" algn="l">
              <a:lnSpc>
                <a:spcPts val="5175"/>
              </a:lnSpc>
              <a:buFont typeface="Arial" panose="020B0604020202020204"/>
              <a:buChar char="•"/>
            </a:pPr>
            <a:r>
              <a:rPr lang="en-US" sz="3700" dirty="0" err="1">
                <a:solidFill>
                  <a:srgbClr val="000000"/>
                </a:solidFill>
                <a:latin typeface="Roboto" panose="02000000000000000000"/>
                <a:ea typeface="Roboto" panose="02000000000000000000"/>
                <a:cs typeface="Roboto" panose="02000000000000000000"/>
                <a:sym typeface="Roboto" panose="02000000000000000000"/>
              </a:rPr>
              <a:t>Chuyển</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đổi</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kiểu</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dữ</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liệu</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Dùng</a:t>
            </a:r>
            <a:r>
              <a:rPr lang="en-US" sz="3700" dirty="0">
                <a:solidFill>
                  <a:srgbClr val="000000"/>
                </a:solidFill>
                <a:latin typeface="Roboto" panose="02000000000000000000"/>
                <a:ea typeface="Roboto" panose="02000000000000000000"/>
                <a:cs typeface="Roboto" panose="02000000000000000000"/>
                <a:sym typeface="Roboto" panose="02000000000000000000"/>
              </a:rPr>
              <a:t> cast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để</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chuyển</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đổi</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các</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cột</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Newfee</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Oldfee</a:t>
            </a:r>
            <a:r>
              <a:rPr lang="en-US" sz="3700" dirty="0">
                <a:solidFill>
                  <a:srgbClr val="000000"/>
                </a:solidFill>
                <a:latin typeface="Roboto" panose="02000000000000000000"/>
                <a:ea typeface="Roboto" panose="02000000000000000000"/>
                <a:cs typeface="Roboto" panose="02000000000000000000"/>
                <a:sym typeface="Roboto" panose="02000000000000000000"/>
              </a:rPr>
              <a:t>", "Lectures", "Sections" </a:t>
            </a:r>
            <a:r>
              <a:rPr lang="en-US" sz="3700" dirty="0" err="1">
                <a:solidFill>
                  <a:srgbClr val="000000"/>
                </a:solidFill>
                <a:latin typeface="Roboto" panose="02000000000000000000"/>
                <a:ea typeface="Roboto" panose="02000000000000000000"/>
                <a:cs typeface="Roboto" panose="02000000000000000000"/>
                <a:sym typeface="Roboto" panose="02000000000000000000"/>
              </a:rPr>
              <a:t>từ</a:t>
            </a:r>
            <a:r>
              <a:rPr lang="en-US" sz="3700" dirty="0">
                <a:solidFill>
                  <a:srgbClr val="000000"/>
                </a:solidFill>
                <a:latin typeface="Roboto" panose="02000000000000000000"/>
                <a:ea typeface="Roboto" panose="02000000000000000000"/>
                <a:cs typeface="Roboto" panose="02000000000000000000"/>
                <a:sym typeface="Roboto" panose="02000000000000000000"/>
              </a:rPr>
              <a:t> string sang integer. </a:t>
            </a:r>
            <a:r>
              <a:rPr lang="en-US" sz="3700" dirty="0" err="1">
                <a:solidFill>
                  <a:srgbClr val="000000"/>
                </a:solidFill>
                <a:latin typeface="Roboto" panose="02000000000000000000"/>
                <a:ea typeface="Roboto" panose="02000000000000000000"/>
                <a:cs typeface="Roboto" panose="02000000000000000000"/>
                <a:sym typeface="Roboto" panose="02000000000000000000"/>
              </a:rPr>
              <a:t>Chuyển</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đổi</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cột</a:t>
            </a:r>
            <a:r>
              <a:rPr lang="en-US" sz="3700" dirty="0">
                <a:solidFill>
                  <a:srgbClr val="000000"/>
                </a:solidFill>
                <a:latin typeface="Roboto" panose="02000000000000000000"/>
                <a:ea typeface="Roboto" panose="02000000000000000000"/>
                <a:cs typeface="Roboto" panose="02000000000000000000"/>
                <a:sym typeface="Roboto" panose="02000000000000000000"/>
              </a:rPr>
              <a:t> "_id" </a:t>
            </a:r>
            <a:r>
              <a:rPr lang="en-US" sz="3700" dirty="0" err="1">
                <a:solidFill>
                  <a:srgbClr val="000000"/>
                </a:solidFill>
                <a:latin typeface="Roboto" panose="02000000000000000000"/>
                <a:ea typeface="Roboto" panose="02000000000000000000"/>
                <a:cs typeface="Roboto" panose="02000000000000000000"/>
                <a:sym typeface="Roboto" panose="02000000000000000000"/>
              </a:rPr>
              <a:t>thành</a:t>
            </a:r>
            <a:r>
              <a:rPr lang="en-US" sz="3700" dirty="0">
                <a:solidFill>
                  <a:srgbClr val="000000"/>
                </a:solidFill>
                <a:latin typeface="Roboto" panose="02000000000000000000"/>
                <a:ea typeface="Roboto" panose="02000000000000000000"/>
                <a:cs typeface="Roboto" panose="02000000000000000000"/>
                <a:sym typeface="Roboto" panose="02000000000000000000"/>
              </a:rPr>
              <a:t> string </a:t>
            </a:r>
            <a:r>
              <a:rPr lang="en-US" sz="3700" dirty="0" err="1">
                <a:solidFill>
                  <a:srgbClr val="000000"/>
                </a:solidFill>
                <a:latin typeface="Roboto" panose="02000000000000000000"/>
                <a:ea typeface="Roboto" panose="02000000000000000000"/>
                <a:cs typeface="Roboto" panose="02000000000000000000"/>
                <a:sym typeface="Roboto" panose="02000000000000000000"/>
              </a:rPr>
              <a:t>và</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loại</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bỏ</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ký</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tự</a:t>
            </a:r>
            <a:r>
              <a:rPr lang="en-US" sz="3700" dirty="0">
                <a:solidFill>
                  <a:srgbClr val="000000"/>
                </a:solidFill>
                <a:latin typeface="Roboto" panose="02000000000000000000"/>
                <a:ea typeface="Roboto" panose="02000000000000000000"/>
                <a:cs typeface="Roboto" panose="02000000000000000000"/>
                <a:sym typeface="Roboto" panose="02000000000000000000"/>
              </a:rPr>
              <a:t> [ </a:t>
            </a:r>
            <a:r>
              <a:rPr lang="en-US" sz="3700" dirty="0" err="1">
                <a:solidFill>
                  <a:srgbClr val="000000"/>
                </a:solidFill>
                <a:latin typeface="Roboto" panose="02000000000000000000"/>
                <a:ea typeface="Roboto" panose="02000000000000000000"/>
                <a:cs typeface="Roboto" panose="02000000000000000000"/>
                <a:sym typeface="Roboto" panose="02000000000000000000"/>
              </a:rPr>
              <a:t>và</a:t>
            </a:r>
            <a:r>
              <a:rPr lang="en-US" sz="3700" dirty="0">
                <a:solidFill>
                  <a:srgbClr val="000000"/>
                </a:solidFill>
                <a:latin typeface="Roboto" panose="02000000000000000000"/>
                <a:ea typeface="Roboto" panose="02000000000000000000"/>
                <a:cs typeface="Roboto" panose="02000000000000000000"/>
                <a:sym typeface="Roboto" panose="02000000000000000000"/>
              </a:rPr>
              <a:t> ]. </a:t>
            </a:r>
            <a:r>
              <a:rPr lang="en-US" sz="3700" dirty="0" err="1">
                <a:solidFill>
                  <a:srgbClr val="000000"/>
                </a:solidFill>
                <a:latin typeface="Roboto" panose="02000000000000000000"/>
                <a:ea typeface="Roboto" panose="02000000000000000000"/>
                <a:cs typeface="Roboto" panose="02000000000000000000"/>
                <a:sym typeface="Roboto" panose="02000000000000000000"/>
              </a:rPr>
              <a:t>Chuyển</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đổi</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cột</a:t>
            </a:r>
            <a:r>
              <a:rPr lang="en-US" sz="3700" dirty="0">
                <a:solidFill>
                  <a:srgbClr val="000000"/>
                </a:solidFill>
                <a:latin typeface="Roboto" panose="02000000000000000000"/>
                <a:ea typeface="Roboto" panose="02000000000000000000"/>
                <a:cs typeface="Roboto" panose="02000000000000000000"/>
                <a:sym typeface="Roboto" panose="02000000000000000000"/>
              </a:rPr>
              <a:t> "Rating" </a:t>
            </a:r>
            <a:r>
              <a:rPr lang="en-US" sz="3700" dirty="0" err="1">
                <a:solidFill>
                  <a:srgbClr val="000000"/>
                </a:solidFill>
                <a:latin typeface="Roboto" panose="02000000000000000000"/>
                <a:ea typeface="Roboto" panose="02000000000000000000"/>
                <a:cs typeface="Roboto" panose="02000000000000000000"/>
                <a:sym typeface="Roboto" panose="02000000000000000000"/>
              </a:rPr>
              <a:t>thành</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kiểu</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DecimalType</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với</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độ</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chính</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xác</a:t>
            </a:r>
            <a:r>
              <a:rPr lang="en-US" sz="3700" dirty="0">
                <a:solidFill>
                  <a:srgbClr val="000000"/>
                </a:solidFill>
                <a:latin typeface="Roboto" panose="02000000000000000000"/>
                <a:ea typeface="Roboto" panose="02000000000000000000"/>
                <a:cs typeface="Roboto" panose="02000000000000000000"/>
                <a:sym typeface="Roboto" panose="02000000000000000000"/>
              </a:rPr>
              <a:t> 3 </a:t>
            </a:r>
            <a:r>
              <a:rPr lang="en-US" sz="3700" dirty="0" err="1">
                <a:solidFill>
                  <a:srgbClr val="000000"/>
                </a:solidFill>
                <a:latin typeface="Roboto" panose="02000000000000000000"/>
                <a:ea typeface="Roboto" panose="02000000000000000000"/>
                <a:cs typeface="Roboto" panose="02000000000000000000"/>
                <a:sym typeface="Roboto" panose="02000000000000000000"/>
              </a:rPr>
              <a:t>và</a:t>
            </a:r>
            <a:r>
              <a:rPr lang="en-US" sz="3700" dirty="0">
                <a:solidFill>
                  <a:srgbClr val="000000"/>
                </a:solidFill>
                <a:latin typeface="Roboto" panose="02000000000000000000"/>
                <a:ea typeface="Roboto" panose="02000000000000000000"/>
                <a:cs typeface="Roboto" panose="02000000000000000000"/>
                <a:sym typeface="Roboto" panose="02000000000000000000"/>
              </a:rPr>
              <a:t> 2 </a:t>
            </a:r>
            <a:r>
              <a:rPr lang="en-US" sz="3700" dirty="0" err="1">
                <a:solidFill>
                  <a:srgbClr val="000000"/>
                </a:solidFill>
                <a:latin typeface="Roboto" panose="02000000000000000000"/>
                <a:ea typeface="Roboto" panose="02000000000000000000"/>
                <a:cs typeface="Roboto" panose="02000000000000000000"/>
                <a:sym typeface="Roboto" panose="02000000000000000000"/>
              </a:rPr>
              <a:t>chữ</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số</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thập</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phân</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Chuyển</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đổi</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cột</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Last_updated</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thành</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kiểu</a:t>
            </a:r>
            <a:r>
              <a:rPr lang="en-US" sz="3700" dirty="0">
                <a:solidFill>
                  <a:srgbClr val="000000"/>
                </a:solidFill>
                <a:latin typeface="Roboto" panose="02000000000000000000"/>
                <a:ea typeface="Roboto" panose="02000000000000000000"/>
                <a:cs typeface="Roboto" panose="02000000000000000000"/>
                <a:sym typeface="Roboto" panose="02000000000000000000"/>
              </a:rPr>
              <a:t> datetime </a:t>
            </a:r>
            <a:r>
              <a:rPr lang="en-US" sz="3700" dirty="0" err="1">
                <a:solidFill>
                  <a:srgbClr val="000000"/>
                </a:solidFill>
                <a:latin typeface="Roboto" panose="02000000000000000000"/>
                <a:ea typeface="Roboto" panose="02000000000000000000"/>
                <a:cs typeface="Roboto" panose="02000000000000000000"/>
                <a:sym typeface="Roboto" panose="02000000000000000000"/>
              </a:rPr>
              <a:t>dùng</a:t>
            </a:r>
            <a:r>
              <a:rPr lang="en-US" sz="3700" dirty="0">
                <a:solidFill>
                  <a:srgbClr val="000000"/>
                </a:solidFill>
                <a:latin typeface="Roboto" panose="02000000000000000000"/>
                <a:ea typeface="Roboto" panose="02000000000000000000"/>
                <a:cs typeface="Roboto" panose="02000000000000000000"/>
                <a:sym typeface="Roboto" panose="02000000000000000000"/>
              </a:rPr>
              <a:t> </a:t>
            </a:r>
            <a:r>
              <a:rPr lang="en-US" sz="3700" dirty="0" err="1">
                <a:solidFill>
                  <a:srgbClr val="000000"/>
                </a:solidFill>
                <a:latin typeface="Roboto" panose="02000000000000000000"/>
                <a:ea typeface="Roboto" panose="02000000000000000000"/>
                <a:cs typeface="Roboto" panose="02000000000000000000"/>
                <a:sym typeface="Roboto" panose="02000000000000000000"/>
              </a:rPr>
              <a:t>to_date</a:t>
            </a:r>
            <a:r>
              <a:rPr lang="en-US" sz="3700" dirty="0">
                <a:solidFill>
                  <a:srgbClr val="000000"/>
                </a:solidFill>
                <a:latin typeface="Roboto" panose="02000000000000000000"/>
                <a:ea typeface="Roboto" panose="02000000000000000000"/>
                <a:cs typeface="Roboto" panose="02000000000000000000"/>
                <a:sym typeface="Roboto" panose="02000000000000000000"/>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2" fill="hold" nodeType="clickEffect">
                                  <p:stCondLst>
                                    <p:cond delay="0"/>
                                  </p:stCondLst>
                                  <p:childTnLst>
                                    <p:animEffect transition="out" filter="wipe(right)">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22" presetClass="exit" presetSubtype="2" fill="hold" grpId="1" nodeType="withEffect">
                                  <p:stCondLst>
                                    <p:cond delay="0"/>
                                  </p:stCondLst>
                                  <p:childTnLst>
                                    <p:animEffect transition="out" filter="wipe(right)">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par>
                                <p:cTn id="35" presetID="22" presetClass="exit" presetSubtype="2" fill="hold" nodeType="withEffect">
                                  <p:stCondLst>
                                    <p:cond delay="0"/>
                                  </p:stCondLst>
                                  <p:childTnLst>
                                    <p:animEffect transition="out" filter="wipe(righ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par>
                                <p:cTn id="43" presetID="22" presetClass="entr" presetSubtype="2"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right)">
                                      <p:cBhvr>
                                        <p:cTn id="48" dur="500"/>
                                        <p:tgtEl>
                                          <p:spTgt spid="18"/>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500"/>
                                        <p:tgtEl>
                                          <p:spTgt spid="19"/>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right)">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xit" presetSubtype="2" fill="hold" nodeType="clickEffect">
                                  <p:stCondLst>
                                    <p:cond delay="0"/>
                                  </p:stCondLst>
                                  <p:childTnLst>
                                    <p:animEffect transition="out" filter="wipe(right)">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par>
                                <p:cTn id="60" presetID="22" presetClass="exit" presetSubtype="2" fill="hold" nodeType="withEffect">
                                  <p:stCondLst>
                                    <p:cond delay="0"/>
                                  </p:stCondLst>
                                  <p:childTnLst>
                                    <p:animEffect transition="out" filter="wipe(right)">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22" presetClass="exit" presetSubtype="2" fill="hold" grpId="1" nodeType="withEffect">
                                  <p:stCondLst>
                                    <p:cond delay="0"/>
                                  </p:stCondLst>
                                  <p:childTnLst>
                                    <p:animEffect transition="out" filter="wipe(right)">
                                      <p:cBhvr>
                                        <p:cTn id="64" dur="500"/>
                                        <p:tgtEl>
                                          <p:spTgt spid="18"/>
                                        </p:tgtEl>
                                      </p:cBhvr>
                                    </p:animEffect>
                                    <p:set>
                                      <p:cBhvr>
                                        <p:cTn id="65" dur="1" fill="hold">
                                          <p:stCondLst>
                                            <p:cond delay="499"/>
                                          </p:stCondLst>
                                        </p:cTn>
                                        <p:tgtEl>
                                          <p:spTgt spid="18"/>
                                        </p:tgtEl>
                                        <p:attrNameLst>
                                          <p:attrName>style.visibility</p:attrName>
                                        </p:attrNameLst>
                                      </p:cBhvr>
                                      <p:to>
                                        <p:strVal val="hidden"/>
                                      </p:to>
                                    </p:set>
                                  </p:childTnLst>
                                </p:cTn>
                              </p:par>
                              <p:par>
                                <p:cTn id="66" presetID="22" presetClass="exit" presetSubtype="2" fill="hold" grpId="1" nodeType="withEffect">
                                  <p:stCondLst>
                                    <p:cond delay="0"/>
                                  </p:stCondLst>
                                  <p:childTnLst>
                                    <p:animEffect transition="out" filter="wipe(right)">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22" presetClass="exit" presetSubtype="2" fill="hold" grpId="1" nodeType="withEffect">
                                  <p:stCondLst>
                                    <p:cond delay="0"/>
                                  </p:stCondLst>
                                  <p:childTnLst>
                                    <p:animEffect transition="out" filter="wipe(right)">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additive="base">
                                        <p:cTn id="76" dur="500" fill="hold"/>
                                        <p:tgtEl>
                                          <p:spTgt spid="21"/>
                                        </p:tgtEl>
                                        <p:attrNameLst>
                                          <p:attrName>ppt_x</p:attrName>
                                        </p:attrNameLst>
                                      </p:cBhvr>
                                      <p:tavLst>
                                        <p:tav tm="0">
                                          <p:val>
                                            <p:strVal val="#ppt_x"/>
                                          </p:val>
                                        </p:tav>
                                        <p:tav tm="100000">
                                          <p:val>
                                            <p:strVal val="#ppt_x"/>
                                          </p:val>
                                        </p:tav>
                                      </p:tavLst>
                                    </p:anim>
                                    <p:anim calcmode="lin" valueType="num">
                                      <p:cBhvr additive="base">
                                        <p:cTn id="77" dur="500" fill="hold"/>
                                        <p:tgtEl>
                                          <p:spTgt spid="21"/>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additive="base">
                                        <p:cTn id="80" dur="500" fill="hold"/>
                                        <p:tgtEl>
                                          <p:spTgt spid="22"/>
                                        </p:tgtEl>
                                        <p:attrNameLst>
                                          <p:attrName>ppt_x</p:attrName>
                                        </p:attrNameLst>
                                      </p:cBhvr>
                                      <p:tavLst>
                                        <p:tav tm="0">
                                          <p:val>
                                            <p:strVal val="#ppt_x"/>
                                          </p:val>
                                        </p:tav>
                                        <p:tav tm="100000">
                                          <p:val>
                                            <p:strVal val="#ppt_x"/>
                                          </p:val>
                                        </p:tav>
                                      </p:tavLst>
                                    </p:anim>
                                    <p:anim calcmode="lin" valueType="num">
                                      <p:cBhvr additive="base">
                                        <p:cTn id="81" dur="500" fill="hold"/>
                                        <p:tgtEl>
                                          <p:spTgt spid="22"/>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additive="base">
                                        <p:cTn id="84" dur="500" fill="hold"/>
                                        <p:tgtEl>
                                          <p:spTgt spid="23"/>
                                        </p:tgtEl>
                                        <p:attrNameLst>
                                          <p:attrName>ppt_x</p:attrName>
                                        </p:attrNameLst>
                                      </p:cBhvr>
                                      <p:tavLst>
                                        <p:tav tm="0">
                                          <p:val>
                                            <p:strVal val="#ppt_x"/>
                                          </p:val>
                                        </p:tav>
                                        <p:tav tm="100000">
                                          <p:val>
                                            <p:strVal val="#ppt_x"/>
                                          </p:val>
                                        </p:tav>
                                      </p:tavLst>
                                    </p:anim>
                                    <p:anim calcmode="lin" valueType="num">
                                      <p:cBhvr additive="base">
                                        <p:cTn id="8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21"/>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2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14" presetClass="exit" presetSubtype="10" fill="hold" nodeType="clickEffect">
                                  <p:stCondLst>
                                    <p:cond delay="0"/>
                                  </p:stCondLst>
                                  <p:childTnLst>
                                    <p:animEffect transition="out" filter="randombar(horizontal)">
                                      <p:cBhvr>
                                        <p:cTn id="108" dur="500"/>
                                        <p:tgtEl>
                                          <p:spTgt spid="24"/>
                                        </p:tgtEl>
                                      </p:cBhvr>
                                    </p:animEffect>
                                    <p:set>
                                      <p:cBhvr>
                                        <p:cTn id="109" dur="1" fill="hold">
                                          <p:stCondLst>
                                            <p:cond delay="499"/>
                                          </p:stCondLst>
                                        </p:cTn>
                                        <p:tgtEl>
                                          <p:spTgt spid="24"/>
                                        </p:tgtEl>
                                        <p:attrNameLst>
                                          <p:attrName>style.visibility</p:attrName>
                                        </p:attrNameLst>
                                      </p:cBhvr>
                                      <p:to>
                                        <p:strVal val="hidden"/>
                                      </p:to>
                                    </p:set>
                                  </p:childTnLst>
                                </p:cTn>
                              </p:par>
                              <p:par>
                                <p:cTn id="110" presetID="14" presetClass="exit" presetSubtype="10" fill="hold" nodeType="withEffect">
                                  <p:stCondLst>
                                    <p:cond delay="0"/>
                                  </p:stCondLst>
                                  <p:childTnLst>
                                    <p:animEffect transition="out" filter="randombar(horizontal)">
                                      <p:cBhvr>
                                        <p:cTn id="111" dur="500"/>
                                        <p:tgtEl>
                                          <p:spTgt spid="25"/>
                                        </p:tgtEl>
                                      </p:cBhvr>
                                    </p:animEffect>
                                    <p:set>
                                      <p:cBhvr>
                                        <p:cTn id="112" dur="1" fill="hold">
                                          <p:stCondLst>
                                            <p:cond delay="499"/>
                                          </p:stCondLst>
                                        </p:cTn>
                                        <p:tgtEl>
                                          <p:spTgt spid="25"/>
                                        </p:tgtEl>
                                        <p:attrNameLst>
                                          <p:attrName>style.visibility</p:attrName>
                                        </p:attrNameLst>
                                      </p:cBhvr>
                                      <p:to>
                                        <p:strVal val="hidden"/>
                                      </p:to>
                                    </p:set>
                                  </p:childTnLst>
                                </p:cTn>
                              </p:par>
                              <p:par>
                                <p:cTn id="113" presetID="14" presetClass="exit" presetSubtype="10" fill="hold" grpId="1" nodeType="withEffect">
                                  <p:stCondLst>
                                    <p:cond delay="0"/>
                                  </p:stCondLst>
                                  <p:childTnLst>
                                    <p:animEffect transition="out" filter="randombar(horizontal)">
                                      <p:cBhvr>
                                        <p:cTn id="114" dur="500"/>
                                        <p:tgtEl>
                                          <p:spTgt spid="26"/>
                                        </p:tgtEl>
                                      </p:cBhvr>
                                    </p:animEffect>
                                    <p:set>
                                      <p:cBhvr>
                                        <p:cTn id="115" dur="1" fill="hold">
                                          <p:stCondLst>
                                            <p:cond delay="499"/>
                                          </p:stCondLst>
                                        </p:cTn>
                                        <p:tgtEl>
                                          <p:spTgt spid="26"/>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27"/>
                                        </p:tgtEl>
                                        <p:attrNameLst>
                                          <p:attrName>style.visibility</p:attrName>
                                        </p:attrNameLst>
                                      </p:cBhvr>
                                      <p:to>
                                        <p:strVal val="visible"/>
                                      </p:to>
                                    </p:set>
                                    <p:anim calcmode="lin" valueType="num">
                                      <p:cBhvr additive="base">
                                        <p:cTn id="120" dur="500" fill="hold"/>
                                        <p:tgtEl>
                                          <p:spTgt spid="27"/>
                                        </p:tgtEl>
                                        <p:attrNameLst>
                                          <p:attrName>ppt_x</p:attrName>
                                        </p:attrNameLst>
                                      </p:cBhvr>
                                      <p:tavLst>
                                        <p:tav tm="0">
                                          <p:val>
                                            <p:strVal val="#ppt_x"/>
                                          </p:val>
                                        </p:tav>
                                        <p:tav tm="100000">
                                          <p:val>
                                            <p:strVal val="#ppt_x"/>
                                          </p:val>
                                        </p:tav>
                                      </p:tavLst>
                                    </p:anim>
                                    <p:anim calcmode="lin" valueType="num">
                                      <p:cBhvr additive="base">
                                        <p:cTn id="121" dur="500" fill="hold"/>
                                        <p:tgtEl>
                                          <p:spTgt spid="27"/>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28"/>
                                        </p:tgtEl>
                                        <p:attrNameLst>
                                          <p:attrName>style.visibility</p:attrName>
                                        </p:attrNameLst>
                                      </p:cBhvr>
                                      <p:to>
                                        <p:strVal val="visible"/>
                                      </p:to>
                                    </p:set>
                                    <p:anim calcmode="lin" valueType="num">
                                      <p:cBhvr additive="base">
                                        <p:cTn id="124" dur="500" fill="hold"/>
                                        <p:tgtEl>
                                          <p:spTgt spid="28"/>
                                        </p:tgtEl>
                                        <p:attrNameLst>
                                          <p:attrName>ppt_x</p:attrName>
                                        </p:attrNameLst>
                                      </p:cBhvr>
                                      <p:tavLst>
                                        <p:tav tm="0">
                                          <p:val>
                                            <p:strVal val="#ppt_x"/>
                                          </p:val>
                                        </p:tav>
                                        <p:tav tm="100000">
                                          <p:val>
                                            <p:strVal val="#ppt_x"/>
                                          </p:val>
                                        </p:tav>
                                      </p:tavLst>
                                    </p:anim>
                                    <p:anim calcmode="lin" valueType="num">
                                      <p:cBhvr additive="base">
                                        <p:cTn id="125" dur="500" fill="hold"/>
                                        <p:tgtEl>
                                          <p:spTgt spid="28"/>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29"/>
                                        </p:tgtEl>
                                        <p:attrNameLst>
                                          <p:attrName>style.visibility</p:attrName>
                                        </p:attrNameLst>
                                      </p:cBhvr>
                                      <p:to>
                                        <p:strVal val="visible"/>
                                      </p:to>
                                    </p:set>
                                    <p:anim calcmode="lin" valueType="num">
                                      <p:cBhvr additive="base">
                                        <p:cTn id="128" dur="500" fill="hold"/>
                                        <p:tgtEl>
                                          <p:spTgt spid="29"/>
                                        </p:tgtEl>
                                        <p:attrNameLst>
                                          <p:attrName>ppt_x</p:attrName>
                                        </p:attrNameLst>
                                      </p:cBhvr>
                                      <p:tavLst>
                                        <p:tav tm="0">
                                          <p:val>
                                            <p:strVal val="#ppt_x"/>
                                          </p:val>
                                        </p:tav>
                                        <p:tav tm="100000">
                                          <p:val>
                                            <p:strVal val="#ppt_x"/>
                                          </p:val>
                                        </p:tav>
                                      </p:tavLst>
                                    </p:anim>
                                    <p:anim calcmode="lin" valueType="num">
                                      <p:cBhvr additive="base">
                                        <p:cTn id="12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5" grpId="0"/>
      <p:bldP spid="15" grpId="1"/>
      <p:bldP spid="18" grpId="0"/>
      <p:bldP spid="18" grpId="1"/>
      <p:bldP spid="19" grpId="0"/>
      <p:bldP spid="19" grpId="1"/>
      <p:bldP spid="20" grpId="0"/>
      <p:bldP spid="20" grpId="1"/>
      <p:bldP spid="23" grpId="0"/>
      <p:bldP spid="23" grpId="1"/>
      <p:bldP spid="26" grpId="0"/>
      <p:bldP spid="26" grpId="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3" name="TextBox 3"/>
          <p:cNvSpPr txBox="1"/>
          <p:nvPr/>
        </p:nvSpPr>
        <p:spPr>
          <a:xfrm>
            <a:off x="653972" y="745474"/>
            <a:ext cx="12619889" cy="1231106"/>
          </a:xfrm>
          <a:prstGeom prst="rect">
            <a:avLst/>
          </a:prstGeom>
        </p:spPr>
        <p:txBody>
          <a:bodyPr lIns="0" tIns="0" rIns="0" bIns="0" rtlCol="0" anchor="t">
            <a:spAutoFit/>
          </a:bodyPr>
          <a:lstStyle/>
          <a:p>
            <a:pPr algn="l">
              <a:lnSpc>
                <a:spcPts val="9600"/>
              </a:lnSpc>
            </a:pPr>
            <a:r>
              <a:rPr lang="en-US" sz="8000" b="1" dirty="0">
                <a:solidFill>
                  <a:srgbClr val="FFFFFF"/>
                </a:solidFill>
                <a:latin typeface="Roboto Bold" panose="02000000000000000000"/>
                <a:ea typeface="Roboto Bold" panose="02000000000000000000"/>
                <a:cs typeface="Roboto Bold" panose="02000000000000000000"/>
                <a:sym typeface="Roboto Bold" panose="02000000000000000000"/>
              </a:rPr>
              <a:t>IV.MÔ HÌNH HÓA CSDL</a:t>
            </a:r>
          </a:p>
        </p:txBody>
      </p:sp>
      <p:sp>
        <p:nvSpPr>
          <p:cNvPr id="4" name="TextBox 4"/>
          <p:cNvSpPr txBox="1"/>
          <p:nvPr/>
        </p:nvSpPr>
        <p:spPr>
          <a:xfrm>
            <a:off x="1" y="2436113"/>
            <a:ext cx="11125199" cy="6020879"/>
          </a:xfrm>
          <a:prstGeom prst="rect">
            <a:avLst/>
          </a:prstGeom>
        </p:spPr>
        <p:txBody>
          <a:bodyPr wrap="square" lIns="0" tIns="0" rIns="0" bIns="0" rtlCol="0" anchor="t">
            <a:spAutoFit/>
          </a:bodyPr>
          <a:lstStyle/>
          <a:p>
            <a:pPr marL="1720215" lvl="1" indent="-859790" algn="l">
              <a:lnSpc>
                <a:spcPts val="9560"/>
              </a:lnSpc>
              <a:buFont typeface="Arial" panose="020B0604020202020204"/>
              <a:buChar char="•"/>
            </a:pP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Sau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khi</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làm</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sạch</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dữ</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liệu</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và</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tổng</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hợp</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lại</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dữ</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liệu</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xlsx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thì</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nhóm</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sử</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dụng</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kỹ</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thuật</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modeling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để</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chia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thành</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các</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bảng</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như</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5400" b="1" dirty="0" err="1">
                <a:solidFill>
                  <a:srgbClr val="FFFFFF"/>
                </a:solidFill>
                <a:latin typeface="Roboto Bold" panose="02000000000000000000"/>
                <a:ea typeface="Roboto Bold" panose="02000000000000000000"/>
                <a:cs typeface="Roboto Bold" panose="02000000000000000000"/>
                <a:sym typeface="Roboto Bold" panose="02000000000000000000"/>
              </a:rPr>
              <a:t>sau</a:t>
            </a:r>
            <a:r>
              <a:rPr lang="en-US" sz="5400" b="1" dirty="0">
                <a:solidFill>
                  <a:srgbClr val="FFFFFF"/>
                </a:solidFill>
                <a:latin typeface="Roboto Bold" panose="02000000000000000000"/>
                <a:ea typeface="Roboto Bold" panose="02000000000000000000"/>
                <a:cs typeface="Roboto Bold" panose="02000000000000000000"/>
                <a:sym typeface="Roboto Bold" panose="02000000000000000000"/>
              </a:rPr>
              <a:t>:</a:t>
            </a:r>
          </a:p>
        </p:txBody>
      </p:sp>
      <p:pic>
        <p:nvPicPr>
          <p:cNvPr id="5" name="Picture 4">
            <a:extLst>
              <a:ext uri="{FF2B5EF4-FFF2-40B4-BE49-F238E27FC236}">
                <a16:creationId xmlns:a16="http://schemas.microsoft.com/office/drawing/2014/main" id="{FB33AE17-29CC-4DD0-B827-11FB384869DB}"/>
              </a:ext>
            </a:extLst>
          </p:cNvPr>
          <p:cNvPicPr>
            <a:picLocks noChangeAspect="1"/>
          </p:cNvPicPr>
          <p:nvPr/>
        </p:nvPicPr>
        <p:blipFill>
          <a:blip r:embed="rId2"/>
          <a:stretch>
            <a:fillRect/>
          </a:stretch>
        </p:blipFill>
        <p:spPr>
          <a:xfrm>
            <a:off x="11963400" y="342900"/>
            <a:ext cx="5906194" cy="9601200"/>
          </a:xfrm>
          <a:prstGeom prst="rect">
            <a:avLst/>
          </a:prstGeom>
        </p:spPr>
      </p:pic>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DE59">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170569"/>
            <a:chOff x="0" y="0"/>
            <a:chExt cx="4816593" cy="308298"/>
          </a:xfrm>
        </p:grpSpPr>
        <p:sp>
          <p:nvSpPr>
            <p:cNvPr id="3" name="Freeform 3"/>
            <p:cNvSpPr/>
            <p:nvPr/>
          </p:nvSpPr>
          <p:spPr>
            <a:xfrm>
              <a:off x="0" y="0"/>
              <a:ext cx="4816592" cy="308298"/>
            </a:xfrm>
            <a:custGeom>
              <a:avLst/>
              <a:gdLst/>
              <a:ahLst/>
              <a:cxnLst/>
              <a:rect l="l" t="t" r="r" b="b"/>
              <a:pathLst>
                <a:path w="4816592" h="308298">
                  <a:moveTo>
                    <a:pt x="0" y="0"/>
                  </a:moveTo>
                  <a:lnTo>
                    <a:pt x="4816592" y="0"/>
                  </a:lnTo>
                  <a:lnTo>
                    <a:pt x="4816592" y="308298"/>
                  </a:lnTo>
                  <a:lnTo>
                    <a:pt x="0" y="308298"/>
                  </a:lnTo>
                  <a:close/>
                </a:path>
              </a:pathLst>
            </a:custGeom>
            <a:solidFill>
              <a:srgbClr val="C8D9FF"/>
            </a:solidFill>
            <a:ln w="38100" cap="sq">
              <a:solidFill>
                <a:srgbClr val="000000"/>
              </a:solidFill>
              <a:prstDash val="solid"/>
              <a:miter/>
            </a:ln>
          </p:spPr>
          <p:txBody>
            <a:bodyPr/>
            <a:lstStyle/>
            <a:p>
              <a:endParaRPr lang="en-US"/>
            </a:p>
          </p:txBody>
        </p:sp>
        <p:sp>
          <p:nvSpPr>
            <p:cNvPr id="4" name="TextBox 4"/>
            <p:cNvSpPr txBox="1"/>
            <p:nvPr/>
          </p:nvSpPr>
          <p:spPr>
            <a:xfrm>
              <a:off x="0" y="-47625"/>
              <a:ext cx="4816593" cy="355923"/>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167227" y="9066571"/>
            <a:ext cx="18455227" cy="1220429"/>
            <a:chOff x="0" y="0"/>
            <a:chExt cx="4860636" cy="321430"/>
          </a:xfrm>
        </p:grpSpPr>
        <p:sp>
          <p:nvSpPr>
            <p:cNvPr id="6" name="Freeform 6"/>
            <p:cNvSpPr/>
            <p:nvPr/>
          </p:nvSpPr>
          <p:spPr>
            <a:xfrm>
              <a:off x="0" y="0"/>
              <a:ext cx="4860636" cy="321430"/>
            </a:xfrm>
            <a:custGeom>
              <a:avLst/>
              <a:gdLst/>
              <a:ahLst/>
              <a:cxnLst/>
              <a:rect l="l" t="t" r="r" b="b"/>
              <a:pathLst>
                <a:path w="4860636" h="321430">
                  <a:moveTo>
                    <a:pt x="0" y="0"/>
                  </a:moveTo>
                  <a:lnTo>
                    <a:pt x="4860636" y="0"/>
                  </a:lnTo>
                  <a:lnTo>
                    <a:pt x="4860636" y="321430"/>
                  </a:lnTo>
                  <a:lnTo>
                    <a:pt x="0" y="321430"/>
                  </a:lnTo>
                  <a:close/>
                </a:path>
              </a:pathLst>
            </a:custGeom>
            <a:gradFill rotWithShape="1">
              <a:gsLst>
                <a:gs pos="0">
                  <a:srgbClr val="000000">
                    <a:alpha val="100000"/>
                  </a:srgbClr>
                </a:gs>
                <a:gs pos="100000">
                  <a:srgbClr val="737373">
                    <a:alpha val="100000"/>
                  </a:srgbClr>
                </a:gs>
              </a:gsLst>
              <a:lin ang="0"/>
            </a:gradFill>
            <a:ln w="38100" cap="sq">
              <a:solidFill>
                <a:srgbClr val="000000"/>
              </a:solidFill>
              <a:prstDash val="solid"/>
              <a:miter/>
            </a:ln>
          </p:spPr>
          <p:txBody>
            <a:bodyPr/>
            <a:lstStyle/>
            <a:p>
              <a:endParaRPr lang="en-US"/>
            </a:p>
          </p:txBody>
        </p:sp>
        <p:sp>
          <p:nvSpPr>
            <p:cNvPr id="7" name="TextBox 7"/>
            <p:cNvSpPr txBox="1"/>
            <p:nvPr/>
          </p:nvSpPr>
          <p:spPr>
            <a:xfrm>
              <a:off x="0" y="-47625"/>
              <a:ext cx="4860636" cy="369055"/>
            </a:xfrm>
            <a:prstGeom prst="rect">
              <a:avLst/>
            </a:prstGeom>
          </p:spPr>
          <p:txBody>
            <a:bodyPr lIns="50800" tIns="50800" rIns="50800" bIns="50800" rtlCol="0" anchor="ctr"/>
            <a:lstStyle/>
            <a:p>
              <a:pPr algn="ctr">
                <a:lnSpc>
                  <a:spcPts val="3500"/>
                </a:lnSpc>
              </a:pPr>
              <a:endParaRPr/>
            </a:p>
          </p:txBody>
        </p:sp>
      </p:grpSp>
      <p:sp>
        <p:nvSpPr>
          <p:cNvPr id="9" name="TextBox 9"/>
          <p:cNvSpPr txBox="1"/>
          <p:nvPr/>
        </p:nvSpPr>
        <p:spPr>
          <a:xfrm>
            <a:off x="392932" y="1314195"/>
            <a:ext cx="14791498" cy="1533525"/>
          </a:xfrm>
          <a:prstGeom prst="rect">
            <a:avLst/>
          </a:prstGeom>
        </p:spPr>
        <p:txBody>
          <a:bodyPr lIns="0" tIns="0" rIns="0" bIns="0" rtlCol="0" anchor="t">
            <a:spAutoFit/>
          </a:bodyPr>
          <a:lstStyle/>
          <a:p>
            <a:pPr algn="l">
              <a:lnSpc>
                <a:spcPts val="6000"/>
              </a:lnSpc>
            </a:pPr>
            <a:r>
              <a:rPr lang="en-US" sz="5000"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5000" b="1" dirty="0" err="1">
                <a:solidFill>
                  <a:srgbClr val="090909"/>
                </a:solidFill>
                <a:latin typeface="Roboto Bold" panose="02000000000000000000"/>
                <a:ea typeface="Roboto Bold" panose="02000000000000000000"/>
                <a:cs typeface="Roboto Bold" panose="02000000000000000000"/>
                <a:sym typeface="Roboto Bold" panose="02000000000000000000"/>
              </a:rPr>
              <a:t>Kết</a:t>
            </a:r>
            <a:r>
              <a:rPr lang="en-US" sz="5000"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5000" b="1" dirty="0" err="1">
                <a:solidFill>
                  <a:srgbClr val="090909"/>
                </a:solidFill>
                <a:latin typeface="Roboto Bold" panose="02000000000000000000"/>
                <a:ea typeface="Roboto Bold" panose="02000000000000000000"/>
                <a:cs typeface="Roboto Bold" panose="02000000000000000000"/>
                <a:sym typeface="Roboto Bold" panose="02000000000000000000"/>
              </a:rPr>
              <a:t>nối</a:t>
            </a:r>
            <a:r>
              <a:rPr lang="en-US" sz="5000"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5000" b="1" dirty="0" err="1">
                <a:solidFill>
                  <a:srgbClr val="090909"/>
                </a:solidFill>
                <a:latin typeface="Roboto Bold" panose="02000000000000000000"/>
                <a:ea typeface="Roboto Bold" panose="02000000000000000000"/>
                <a:cs typeface="Roboto Bold" panose="02000000000000000000"/>
                <a:sym typeface="Roboto Bold" panose="02000000000000000000"/>
              </a:rPr>
              <a:t>bảng</a:t>
            </a:r>
            <a:r>
              <a:rPr lang="en-US" sz="5000" b="1" dirty="0">
                <a:solidFill>
                  <a:srgbClr val="090909"/>
                </a:solidFill>
                <a:latin typeface="Roboto Bold" panose="02000000000000000000"/>
                <a:ea typeface="Roboto Bold" panose="02000000000000000000"/>
                <a:cs typeface="Roboto Bold" panose="02000000000000000000"/>
                <a:sym typeface="Roboto Bold" panose="02000000000000000000"/>
              </a:rPr>
              <a:t> Course </a:t>
            </a:r>
            <a:r>
              <a:rPr lang="en-US" sz="5000" b="1" dirty="0" err="1">
                <a:solidFill>
                  <a:srgbClr val="090909"/>
                </a:solidFill>
                <a:latin typeface="Roboto Bold" panose="02000000000000000000"/>
                <a:ea typeface="Roboto Bold" panose="02000000000000000000"/>
                <a:cs typeface="Roboto Bold" panose="02000000000000000000"/>
                <a:sym typeface="Roboto Bold" panose="02000000000000000000"/>
              </a:rPr>
              <a:t>với</a:t>
            </a:r>
            <a:r>
              <a:rPr lang="en-US" sz="5000" b="1" dirty="0">
                <a:solidFill>
                  <a:srgbClr val="090909"/>
                </a:solidFill>
                <a:latin typeface="Roboto Bold" panose="02000000000000000000"/>
                <a:ea typeface="Roboto Bold" panose="02000000000000000000"/>
                <a:cs typeface="Roboto Bold" panose="02000000000000000000"/>
                <a:sym typeface="Roboto Bold" panose="02000000000000000000"/>
              </a:rPr>
              <a:t> </a:t>
            </a:r>
            <a:r>
              <a:rPr lang="en-US" sz="5000" b="1" dirty="0" err="1">
                <a:solidFill>
                  <a:srgbClr val="090909"/>
                </a:solidFill>
                <a:latin typeface="Roboto Bold" panose="02000000000000000000"/>
                <a:ea typeface="Roboto Bold" panose="02000000000000000000"/>
                <a:cs typeface="Roboto Bold" panose="02000000000000000000"/>
                <a:sym typeface="Roboto Bold" panose="02000000000000000000"/>
              </a:rPr>
              <a:t>bảng</a:t>
            </a:r>
            <a:r>
              <a:rPr lang="en-US" sz="5000" b="1" dirty="0">
                <a:solidFill>
                  <a:srgbClr val="090909"/>
                </a:solidFill>
                <a:latin typeface="Roboto Bold" panose="02000000000000000000"/>
                <a:ea typeface="Roboto Bold" panose="02000000000000000000"/>
                <a:cs typeface="Roboto Bold" panose="02000000000000000000"/>
                <a:sym typeface="Roboto Bold" panose="02000000000000000000"/>
              </a:rPr>
              <a:t> Author </a:t>
            </a:r>
            <a:r>
              <a:rPr lang="en-US" sz="5000" b="1" dirty="0" err="1">
                <a:solidFill>
                  <a:srgbClr val="090909"/>
                </a:solidFill>
                <a:latin typeface="Roboto Bold" panose="02000000000000000000"/>
                <a:ea typeface="Roboto Bold" panose="02000000000000000000"/>
                <a:cs typeface="Roboto Bold" panose="02000000000000000000"/>
                <a:sym typeface="Roboto Bold" panose="02000000000000000000"/>
              </a:rPr>
              <a:t>và</a:t>
            </a:r>
            <a:r>
              <a:rPr lang="en-US" sz="5000" b="1" dirty="0">
                <a:solidFill>
                  <a:srgbClr val="090909"/>
                </a:solidFill>
                <a:latin typeface="Roboto Bold" panose="02000000000000000000"/>
                <a:ea typeface="Roboto Bold" panose="02000000000000000000"/>
                <a:cs typeface="Roboto Bold" panose="02000000000000000000"/>
                <a:sym typeface="Roboto Bold" panose="02000000000000000000"/>
              </a:rPr>
              <a:t> Topic</a:t>
            </a:r>
          </a:p>
          <a:p>
            <a:pPr algn="l">
              <a:lnSpc>
                <a:spcPts val="6000"/>
              </a:lnSpc>
            </a:pPr>
            <a:endParaRPr lang="en-US" sz="5000" b="1" dirty="0">
              <a:solidFill>
                <a:srgbClr val="090909"/>
              </a:solidFill>
              <a:latin typeface="Roboto Bold" panose="02000000000000000000"/>
              <a:ea typeface="Roboto Bold" panose="02000000000000000000"/>
              <a:cs typeface="Roboto Bold" panose="02000000000000000000"/>
              <a:sym typeface="Roboto Bold" panose="02000000000000000000"/>
            </a:endParaRPr>
          </a:p>
        </p:txBody>
      </p:sp>
      <p:sp>
        <p:nvSpPr>
          <p:cNvPr id="10" name="TextBox 10"/>
          <p:cNvSpPr txBox="1"/>
          <p:nvPr/>
        </p:nvSpPr>
        <p:spPr>
          <a:xfrm>
            <a:off x="367532" y="172302"/>
            <a:ext cx="13380299" cy="761234"/>
          </a:xfrm>
          <a:prstGeom prst="rect">
            <a:avLst/>
          </a:prstGeom>
        </p:spPr>
        <p:txBody>
          <a:bodyPr lIns="0" tIns="0" rIns="0" bIns="0" rtlCol="0" anchor="t">
            <a:spAutoFit/>
          </a:bodyPr>
          <a:lstStyle/>
          <a:p>
            <a:pPr algn="l">
              <a:lnSpc>
                <a:spcPts val="6175"/>
              </a:lnSpc>
            </a:pPr>
            <a:r>
              <a:rPr lang="en-US" sz="5145" b="1" dirty="0">
                <a:solidFill>
                  <a:srgbClr val="090909"/>
                </a:solidFill>
                <a:latin typeface="Roboto Bold" panose="02000000000000000000"/>
                <a:ea typeface="Roboto Bold" panose="02000000000000000000"/>
                <a:cs typeface="Roboto Bold" panose="02000000000000000000"/>
                <a:sym typeface="Roboto Bold" panose="02000000000000000000"/>
              </a:rPr>
              <a:t>IV.MÔ HÌNH HÓA CSDL</a:t>
            </a:r>
          </a:p>
        </p:txBody>
      </p:sp>
      <p:sp>
        <p:nvSpPr>
          <p:cNvPr id="11" name="Freeform 12"/>
          <p:cNvSpPr/>
          <p:nvPr/>
        </p:nvSpPr>
        <p:spPr>
          <a:xfrm>
            <a:off x="12573000" y="1423078"/>
            <a:ext cx="3799000" cy="7210157"/>
          </a:xfrm>
          <a:custGeom>
            <a:avLst/>
            <a:gdLst/>
            <a:ahLst/>
            <a:cxnLst/>
            <a:rect l="l" t="t" r="r" b="b"/>
            <a:pathLst>
              <a:path w="5479265" h="9939849">
                <a:moveTo>
                  <a:pt x="0" y="0"/>
                </a:moveTo>
                <a:lnTo>
                  <a:pt x="5479265" y="0"/>
                </a:lnTo>
                <a:lnTo>
                  <a:pt x="5479265" y="9939849"/>
                </a:lnTo>
                <a:lnTo>
                  <a:pt x="0" y="9939849"/>
                </a:lnTo>
                <a:lnTo>
                  <a:pt x="0" y="0"/>
                </a:lnTo>
                <a:close/>
              </a:path>
            </a:pathLst>
          </a:custGeom>
          <a:blipFill>
            <a:blip r:embed="rId2"/>
            <a:stretch>
              <a:fillRect/>
            </a:stretch>
          </a:blipFill>
        </p:spPr>
        <p:txBody>
          <a:bodyPr/>
          <a:lstStyle/>
          <a:p>
            <a:endParaRPr lang="en-US"/>
          </a:p>
        </p:txBody>
      </p:sp>
      <p:sp>
        <p:nvSpPr>
          <p:cNvPr id="12" name="TextBox 13"/>
          <p:cNvSpPr txBox="1"/>
          <p:nvPr/>
        </p:nvSpPr>
        <p:spPr>
          <a:xfrm>
            <a:off x="784079" y="2022421"/>
            <a:ext cx="8880529" cy="6695922"/>
          </a:xfrm>
          <a:prstGeom prst="rect">
            <a:avLst/>
          </a:prstGeom>
        </p:spPr>
        <p:txBody>
          <a:bodyPr wrap="square" lIns="0" tIns="0" rIns="0" bIns="0" rtlCol="0" anchor="t">
            <a:spAutoFit/>
          </a:bodyPr>
          <a:lstStyle/>
          <a:p>
            <a:pPr algn="l">
              <a:lnSpc>
                <a:spcPts val="8775"/>
              </a:lnSpc>
            </a:pP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Tạo</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DataFrame</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cho</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bảng</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Author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từ</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cột</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'Author'</a:t>
            </a:r>
          </a:p>
          <a:p>
            <a:pPr algn="l">
              <a:lnSpc>
                <a:spcPts val="8775"/>
              </a:lnSpc>
            </a:pP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Chọn</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cột</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Author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và</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loại</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bỏ</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bản</a:t>
            </a:r>
            <a:r>
              <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rPr>
              <a:t> </a:t>
            </a:r>
            <a:r>
              <a:rPr lang="en-US" sz="7310" b="1" dirty="0" err="1">
                <a:solidFill>
                  <a:srgbClr val="FFFFFF"/>
                </a:solidFill>
                <a:latin typeface="Roboto Bold" panose="02000000000000000000"/>
                <a:ea typeface="Roboto Bold" panose="02000000000000000000"/>
                <a:cs typeface="Roboto Bold" panose="02000000000000000000"/>
                <a:sym typeface="Roboto Bold" panose="02000000000000000000"/>
              </a:rPr>
              <a:t>sao</a:t>
            </a:r>
            <a:endPar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endParaRPr>
          </a:p>
          <a:p>
            <a:pPr algn="l">
              <a:lnSpc>
                <a:spcPts val="8775"/>
              </a:lnSpc>
            </a:pPr>
            <a:endParaRPr lang="en-US" sz="7310" b="1" dirty="0">
              <a:solidFill>
                <a:srgbClr val="FFFFFF"/>
              </a:solidFill>
              <a:latin typeface="Roboto Bold" panose="02000000000000000000"/>
              <a:ea typeface="Roboto Bold" panose="02000000000000000000"/>
              <a:cs typeface="Roboto Bold" panose="02000000000000000000"/>
              <a:sym typeface="Roboto Bold" panose="02000000000000000000"/>
            </a:endParaRPr>
          </a:p>
        </p:txBody>
      </p:sp>
      <p:sp>
        <p:nvSpPr>
          <p:cNvPr id="15" name="TextBox 6"/>
          <p:cNvSpPr txBox="1"/>
          <p:nvPr/>
        </p:nvSpPr>
        <p:spPr>
          <a:xfrm>
            <a:off x="1028699" y="2063293"/>
            <a:ext cx="12789897" cy="5039841"/>
          </a:xfrm>
          <a:prstGeom prst="rect">
            <a:avLst/>
          </a:prstGeom>
        </p:spPr>
        <p:txBody>
          <a:bodyPr wrap="square" lIns="0" tIns="0" rIns="0" bIns="0" rtlCol="0" anchor="t">
            <a:spAutoFit/>
          </a:bodyPr>
          <a:lstStyle/>
          <a:p>
            <a:pPr algn="l">
              <a:lnSpc>
                <a:spcPts val="5580"/>
              </a:lnSpc>
              <a:spcBef>
                <a:spcPct val="0"/>
              </a:spcBef>
            </a:pP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Tạo</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DataFrame</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cho</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bảng</a:t>
            </a:r>
            <a:r>
              <a:rPr lang="en-US" sz="6000" dirty="0">
                <a:solidFill>
                  <a:srgbClr val="090909"/>
                </a:solidFill>
                <a:latin typeface="Roboto" panose="02000000000000000000"/>
                <a:ea typeface="Roboto" panose="02000000000000000000"/>
                <a:cs typeface="Roboto" panose="02000000000000000000"/>
                <a:sym typeface="Roboto" panose="02000000000000000000"/>
              </a:rPr>
              <a:t> Course</a:t>
            </a:r>
          </a:p>
          <a:p>
            <a:pPr algn="l">
              <a:lnSpc>
                <a:spcPts val="5580"/>
              </a:lnSpc>
              <a:spcBef>
                <a:spcPct val="0"/>
              </a:spcBef>
            </a:pP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Kết</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nối</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bảng</a:t>
            </a:r>
            <a:r>
              <a:rPr lang="en-US" sz="6000" dirty="0">
                <a:solidFill>
                  <a:srgbClr val="090909"/>
                </a:solidFill>
                <a:latin typeface="Roboto" panose="02000000000000000000"/>
                <a:ea typeface="Roboto" panose="02000000000000000000"/>
                <a:cs typeface="Roboto" panose="02000000000000000000"/>
                <a:sym typeface="Roboto" panose="02000000000000000000"/>
              </a:rPr>
              <a:t> Course </a:t>
            </a:r>
            <a:r>
              <a:rPr lang="en-US" sz="6000" dirty="0" err="1">
                <a:solidFill>
                  <a:srgbClr val="090909"/>
                </a:solidFill>
                <a:latin typeface="Roboto" panose="02000000000000000000"/>
                <a:ea typeface="Roboto" panose="02000000000000000000"/>
                <a:cs typeface="Roboto" panose="02000000000000000000"/>
                <a:sym typeface="Roboto" panose="02000000000000000000"/>
              </a:rPr>
              <a:t>với</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bảng</a:t>
            </a:r>
            <a:r>
              <a:rPr lang="en-US" sz="6000" dirty="0">
                <a:solidFill>
                  <a:srgbClr val="090909"/>
                </a:solidFill>
                <a:latin typeface="Roboto" panose="02000000000000000000"/>
                <a:ea typeface="Roboto" panose="02000000000000000000"/>
                <a:cs typeface="Roboto" panose="02000000000000000000"/>
                <a:sym typeface="Roboto" panose="02000000000000000000"/>
              </a:rPr>
              <a:t> Author </a:t>
            </a:r>
            <a:r>
              <a:rPr lang="en-US" sz="6000" dirty="0" err="1">
                <a:solidFill>
                  <a:srgbClr val="090909"/>
                </a:solidFill>
                <a:latin typeface="Roboto" panose="02000000000000000000"/>
                <a:ea typeface="Roboto" panose="02000000000000000000"/>
                <a:cs typeface="Roboto" panose="02000000000000000000"/>
                <a:sym typeface="Roboto" panose="02000000000000000000"/>
              </a:rPr>
              <a:t>trước</a:t>
            </a:r>
            <a:endParaRPr lang="en-US" sz="6000" dirty="0">
              <a:solidFill>
                <a:srgbClr val="090909"/>
              </a:solidFill>
              <a:latin typeface="Roboto" panose="02000000000000000000"/>
              <a:ea typeface="Roboto" panose="02000000000000000000"/>
              <a:cs typeface="Roboto" panose="02000000000000000000"/>
              <a:sym typeface="Roboto" panose="02000000000000000000"/>
            </a:endParaRPr>
          </a:p>
          <a:p>
            <a:pPr algn="l">
              <a:lnSpc>
                <a:spcPts val="5580"/>
              </a:lnSpc>
              <a:spcBef>
                <a:spcPct val="0"/>
              </a:spcBef>
            </a:pPr>
            <a:r>
              <a:rPr lang="en-US" sz="6000" dirty="0">
                <a:solidFill>
                  <a:srgbClr val="090909"/>
                </a:solidFill>
                <a:latin typeface="Roboto" panose="02000000000000000000"/>
                <a:ea typeface="Roboto" panose="02000000000000000000"/>
                <a:cs typeface="Roboto" panose="02000000000000000000"/>
                <a:sym typeface="Roboto" panose="02000000000000000000"/>
              </a:rPr>
              <a:t># Sau </a:t>
            </a:r>
            <a:r>
              <a:rPr lang="en-US" sz="6000" dirty="0" err="1">
                <a:solidFill>
                  <a:srgbClr val="090909"/>
                </a:solidFill>
                <a:latin typeface="Roboto" panose="02000000000000000000"/>
                <a:ea typeface="Roboto" panose="02000000000000000000"/>
                <a:cs typeface="Roboto" panose="02000000000000000000"/>
                <a:sym typeface="Roboto" panose="02000000000000000000"/>
              </a:rPr>
              <a:t>đó</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kết</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nối</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bảng</a:t>
            </a:r>
            <a:r>
              <a:rPr lang="en-US" sz="6000" dirty="0">
                <a:solidFill>
                  <a:srgbClr val="090909"/>
                </a:solidFill>
                <a:latin typeface="Roboto" panose="02000000000000000000"/>
                <a:ea typeface="Roboto" panose="02000000000000000000"/>
                <a:cs typeface="Roboto" panose="02000000000000000000"/>
                <a:sym typeface="Roboto" panose="02000000000000000000"/>
              </a:rPr>
              <a:t> Course </a:t>
            </a:r>
            <a:r>
              <a:rPr lang="en-US" sz="6000" dirty="0" err="1">
                <a:solidFill>
                  <a:srgbClr val="090909"/>
                </a:solidFill>
                <a:latin typeface="Roboto" panose="02000000000000000000"/>
                <a:ea typeface="Roboto" panose="02000000000000000000"/>
                <a:cs typeface="Roboto" panose="02000000000000000000"/>
                <a:sym typeface="Roboto" panose="02000000000000000000"/>
              </a:rPr>
              <a:t>với</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bảng</a:t>
            </a:r>
            <a:r>
              <a:rPr lang="en-US" sz="6000" dirty="0">
                <a:solidFill>
                  <a:srgbClr val="090909"/>
                </a:solidFill>
                <a:latin typeface="Roboto" panose="02000000000000000000"/>
                <a:ea typeface="Roboto" panose="02000000000000000000"/>
                <a:cs typeface="Roboto" panose="02000000000000000000"/>
                <a:sym typeface="Roboto" panose="02000000000000000000"/>
              </a:rPr>
              <a:t> Topic</a:t>
            </a:r>
          </a:p>
          <a:p>
            <a:pPr algn="l">
              <a:lnSpc>
                <a:spcPts val="5580"/>
              </a:lnSpc>
              <a:spcBef>
                <a:spcPct val="0"/>
              </a:spcBef>
            </a:pP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Thêm</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cột</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Course_Id</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tự</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động</a:t>
            </a:r>
            <a:endParaRPr lang="en-US" sz="6000" dirty="0">
              <a:solidFill>
                <a:srgbClr val="090909"/>
              </a:solidFill>
              <a:latin typeface="Roboto" panose="02000000000000000000"/>
              <a:ea typeface="Roboto" panose="02000000000000000000"/>
              <a:cs typeface="Roboto" panose="02000000000000000000"/>
              <a:sym typeface="Roboto" panose="02000000000000000000"/>
            </a:endParaRPr>
          </a:p>
          <a:p>
            <a:pPr algn="l">
              <a:lnSpc>
                <a:spcPts val="5580"/>
              </a:lnSpc>
              <a:spcBef>
                <a:spcPct val="0"/>
              </a:spcBef>
            </a:pP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Đưa</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cột</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Course_Id</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lên</a:t>
            </a:r>
            <a:r>
              <a:rPr lang="en-US" sz="6000" dirty="0">
                <a:solidFill>
                  <a:srgbClr val="090909"/>
                </a:solidFill>
                <a:latin typeface="Roboto" panose="02000000000000000000"/>
                <a:ea typeface="Roboto" panose="02000000000000000000"/>
                <a:cs typeface="Roboto" panose="02000000000000000000"/>
                <a:sym typeface="Roboto" panose="02000000000000000000"/>
              </a:rPr>
              <a:t> </a:t>
            </a:r>
            <a:r>
              <a:rPr lang="en-US" sz="6000" dirty="0" err="1">
                <a:solidFill>
                  <a:srgbClr val="090909"/>
                </a:solidFill>
                <a:latin typeface="Roboto" panose="02000000000000000000"/>
                <a:ea typeface="Roboto" panose="02000000000000000000"/>
                <a:cs typeface="Roboto" panose="02000000000000000000"/>
                <a:sym typeface="Roboto" panose="02000000000000000000"/>
              </a:rPr>
              <a:t>đầu</a:t>
            </a:r>
            <a:endParaRPr lang="en-US" sz="6000" dirty="0">
              <a:solidFill>
                <a:srgbClr val="090909"/>
              </a:solidFill>
              <a:latin typeface="Roboto" panose="02000000000000000000"/>
              <a:ea typeface="Roboto" panose="02000000000000000000"/>
              <a:cs typeface="Roboto" panose="02000000000000000000"/>
              <a:sym typeface="Roboto" panose="02000000000000000000"/>
            </a:endParaRPr>
          </a:p>
        </p:txBody>
      </p:sp>
      <p:sp>
        <p:nvSpPr>
          <p:cNvPr id="16" name="Freeform 5"/>
          <p:cNvSpPr/>
          <p:nvPr/>
        </p:nvSpPr>
        <p:spPr>
          <a:xfrm>
            <a:off x="352281" y="1337292"/>
            <a:ext cx="17148321" cy="7295943"/>
          </a:xfrm>
          <a:custGeom>
            <a:avLst/>
            <a:gdLst/>
            <a:ahLst/>
            <a:cxnLst/>
            <a:rect l="l" t="t" r="r" b="b"/>
            <a:pathLst>
              <a:path w="15952486" h="6799747">
                <a:moveTo>
                  <a:pt x="0" y="0"/>
                </a:moveTo>
                <a:lnTo>
                  <a:pt x="15952486" y="0"/>
                </a:lnTo>
                <a:lnTo>
                  <a:pt x="15952486" y="6799748"/>
                </a:lnTo>
                <a:lnTo>
                  <a:pt x="0" y="6799748"/>
                </a:lnTo>
                <a:lnTo>
                  <a:pt x="0" y="0"/>
                </a:lnTo>
                <a:close/>
              </a:path>
            </a:pathLst>
          </a:custGeom>
          <a:blipFill>
            <a:blip r:embed="rId3"/>
            <a:stretch>
              <a:fillRect/>
            </a:stretch>
          </a:blipFill>
        </p:spPr>
        <p:txBody>
          <a:bodyPr/>
          <a:lstStyle/>
          <a:p>
            <a:endParaRPr lang="en-US"/>
          </a:p>
        </p:txBody>
      </p:sp>
      <p:sp>
        <p:nvSpPr>
          <p:cNvPr id="8" name="Freeform 8"/>
          <p:cNvSpPr/>
          <p:nvPr/>
        </p:nvSpPr>
        <p:spPr>
          <a:xfrm>
            <a:off x="484308" y="2144608"/>
            <a:ext cx="17152156" cy="6710781"/>
          </a:xfrm>
          <a:custGeom>
            <a:avLst/>
            <a:gdLst/>
            <a:ahLst/>
            <a:cxnLst/>
            <a:rect l="l" t="t" r="r" b="b"/>
            <a:pathLst>
              <a:path w="17152156" h="6710781">
                <a:moveTo>
                  <a:pt x="0" y="0"/>
                </a:moveTo>
                <a:lnTo>
                  <a:pt x="17152156" y="0"/>
                </a:lnTo>
                <a:lnTo>
                  <a:pt x="17152156" y="6710782"/>
                </a:lnTo>
                <a:lnTo>
                  <a:pt x="0" y="6710782"/>
                </a:lnTo>
                <a:lnTo>
                  <a:pt x="0" y="0"/>
                </a:lnTo>
                <a:close/>
              </a:path>
            </a:pathLst>
          </a:custGeom>
          <a:blipFill>
            <a:blip r:embed="rId4"/>
            <a:stretch>
              <a:fillRect/>
            </a:stretch>
          </a:blipFill>
        </p:spPr>
        <p:txBody>
          <a:bodyPr/>
          <a:lstStyle/>
          <a:p>
            <a:endParaRPr lang="en-US"/>
          </a:p>
        </p:txBody>
      </p:sp>
      <p:sp>
        <p:nvSpPr>
          <p:cNvPr id="19" name="TextBox 9"/>
          <p:cNvSpPr txBox="1"/>
          <p:nvPr/>
        </p:nvSpPr>
        <p:spPr>
          <a:xfrm>
            <a:off x="639632" y="1224885"/>
            <a:ext cx="16091951" cy="1878719"/>
          </a:xfrm>
          <a:prstGeom prst="rect">
            <a:avLst/>
          </a:prstGeom>
        </p:spPr>
        <p:txBody>
          <a:bodyPr wrap="square" lIns="0" tIns="0" rIns="0" bIns="0" rtlCol="0" anchor="t">
            <a:spAutoFit/>
          </a:bodyPr>
          <a:lstStyle/>
          <a:p>
            <a:pPr algn="l">
              <a:lnSpc>
                <a:spcPts val="7560"/>
              </a:lnSpc>
            </a:pPr>
            <a:r>
              <a:rPr lang="en-US" sz="5400" dirty="0" err="1">
                <a:solidFill>
                  <a:srgbClr val="FAFAFA"/>
                </a:solidFill>
                <a:latin typeface="Roboto" panose="02000000000000000000"/>
                <a:ea typeface="Roboto" panose="02000000000000000000"/>
                <a:cs typeface="Roboto" panose="02000000000000000000"/>
                <a:sym typeface="Roboto" panose="02000000000000000000"/>
              </a:rPr>
              <a:t>Thông</a:t>
            </a:r>
            <a:r>
              <a:rPr lang="en-US" sz="5400" dirty="0">
                <a:solidFill>
                  <a:srgbClr val="FAFAFA"/>
                </a:solidFill>
                <a:latin typeface="Roboto" panose="02000000000000000000"/>
                <a:ea typeface="Roboto" panose="02000000000000000000"/>
                <a:cs typeface="Roboto" panose="02000000000000000000"/>
                <a:sym typeface="Roboto" panose="02000000000000000000"/>
              </a:rPr>
              <a:t> qua </a:t>
            </a:r>
            <a:r>
              <a:rPr lang="en-US" sz="5400" dirty="0" err="1">
                <a:solidFill>
                  <a:srgbClr val="FAFAFA"/>
                </a:solidFill>
                <a:latin typeface="Roboto" panose="02000000000000000000"/>
                <a:ea typeface="Roboto" panose="02000000000000000000"/>
                <a:cs typeface="Roboto" panose="02000000000000000000"/>
                <a:sym typeface="Roboto" panose="02000000000000000000"/>
              </a:rPr>
              <a:t>các</a:t>
            </a:r>
            <a:r>
              <a:rPr lang="en-US" sz="5400" dirty="0">
                <a:solidFill>
                  <a:srgbClr val="FAFAFA"/>
                </a:solidFill>
                <a:latin typeface="Roboto" panose="02000000000000000000"/>
                <a:ea typeface="Roboto" panose="02000000000000000000"/>
                <a:cs typeface="Roboto" panose="02000000000000000000"/>
                <a:sym typeface="Roboto" panose="02000000000000000000"/>
              </a:rPr>
              <a:t> </a:t>
            </a:r>
            <a:r>
              <a:rPr lang="en-US" sz="5400" dirty="0" err="1">
                <a:solidFill>
                  <a:srgbClr val="FAFAFA"/>
                </a:solidFill>
                <a:latin typeface="Roboto" panose="02000000000000000000"/>
                <a:ea typeface="Roboto" panose="02000000000000000000"/>
                <a:cs typeface="Roboto" panose="02000000000000000000"/>
                <a:sym typeface="Roboto" panose="02000000000000000000"/>
              </a:rPr>
              <a:t>dữ</a:t>
            </a:r>
            <a:r>
              <a:rPr lang="en-US" sz="5400" dirty="0">
                <a:solidFill>
                  <a:srgbClr val="FAFAFA"/>
                </a:solidFill>
                <a:latin typeface="Roboto" panose="02000000000000000000"/>
                <a:ea typeface="Roboto" panose="02000000000000000000"/>
                <a:cs typeface="Roboto" panose="02000000000000000000"/>
                <a:sym typeface="Roboto" panose="02000000000000000000"/>
              </a:rPr>
              <a:t> </a:t>
            </a:r>
            <a:r>
              <a:rPr lang="en-US" sz="5400" dirty="0" err="1">
                <a:solidFill>
                  <a:srgbClr val="FAFAFA"/>
                </a:solidFill>
                <a:latin typeface="Roboto" panose="02000000000000000000"/>
                <a:ea typeface="Roboto" panose="02000000000000000000"/>
                <a:cs typeface="Roboto" panose="02000000000000000000"/>
                <a:sym typeface="Roboto" panose="02000000000000000000"/>
              </a:rPr>
              <a:t>liệu</a:t>
            </a:r>
            <a:r>
              <a:rPr lang="en-US" sz="5400" dirty="0">
                <a:solidFill>
                  <a:srgbClr val="FAFAFA"/>
                </a:solidFill>
                <a:latin typeface="Roboto" panose="02000000000000000000"/>
                <a:ea typeface="Roboto" panose="02000000000000000000"/>
                <a:cs typeface="Roboto" panose="02000000000000000000"/>
                <a:sym typeface="Roboto" panose="02000000000000000000"/>
              </a:rPr>
              <a:t> Modeling </a:t>
            </a:r>
            <a:r>
              <a:rPr lang="en-US" sz="5400" dirty="0" err="1">
                <a:solidFill>
                  <a:srgbClr val="FAFAFA"/>
                </a:solidFill>
                <a:latin typeface="Roboto" panose="02000000000000000000"/>
                <a:ea typeface="Roboto" panose="02000000000000000000"/>
                <a:cs typeface="Roboto" panose="02000000000000000000"/>
                <a:sym typeface="Roboto" panose="02000000000000000000"/>
              </a:rPr>
              <a:t>trên</a:t>
            </a:r>
            <a:r>
              <a:rPr lang="en-US" sz="5400" dirty="0">
                <a:solidFill>
                  <a:srgbClr val="FAFAFA"/>
                </a:solidFill>
                <a:latin typeface="Roboto" panose="02000000000000000000"/>
                <a:ea typeface="Roboto" panose="02000000000000000000"/>
                <a:cs typeface="Roboto" panose="02000000000000000000"/>
                <a:sym typeface="Roboto" panose="02000000000000000000"/>
              </a:rPr>
              <a:t> ta </a:t>
            </a:r>
            <a:r>
              <a:rPr lang="en-US" sz="5400" dirty="0" err="1">
                <a:solidFill>
                  <a:srgbClr val="FAFAFA"/>
                </a:solidFill>
                <a:latin typeface="Roboto" panose="02000000000000000000"/>
                <a:ea typeface="Roboto" panose="02000000000000000000"/>
                <a:cs typeface="Roboto" panose="02000000000000000000"/>
                <a:sym typeface="Roboto" panose="02000000000000000000"/>
              </a:rPr>
              <a:t>có</a:t>
            </a:r>
            <a:r>
              <a:rPr lang="en-US" sz="5400" dirty="0">
                <a:solidFill>
                  <a:srgbClr val="FAFAFA"/>
                </a:solidFill>
                <a:latin typeface="Roboto" panose="02000000000000000000"/>
                <a:ea typeface="Roboto" panose="02000000000000000000"/>
                <a:cs typeface="Roboto" panose="02000000000000000000"/>
                <a:sym typeface="Roboto" panose="02000000000000000000"/>
              </a:rPr>
              <a:t> </a:t>
            </a:r>
            <a:r>
              <a:rPr lang="en-US" sz="5400" dirty="0" err="1">
                <a:solidFill>
                  <a:srgbClr val="FAFAFA"/>
                </a:solidFill>
                <a:latin typeface="Roboto" panose="02000000000000000000"/>
                <a:ea typeface="Roboto" panose="02000000000000000000"/>
                <a:cs typeface="Roboto" panose="02000000000000000000"/>
                <a:sym typeface="Roboto" panose="02000000000000000000"/>
              </a:rPr>
              <a:t>được</a:t>
            </a:r>
            <a:r>
              <a:rPr lang="en-US" sz="5400" dirty="0">
                <a:solidFill>
                  <a:srgbClr val="FAFAFA"/>
                </a:solidFill>
                <a:latin typeface="Roboto" panose="02000000000000000000"/>
                <a:ea typeface="Roboto" panose="02000000000000000000"/>
                <a:cs typeface="Roboto" panose="02000000000000000000"/>
                <a:sym typeface="Roboto" panose="02000000000000000000"/>
              </a:rPr>
              <a:t> </a:t>
            </a:r>
            <a:r>
              <a:rPr lang="en-US" sz="5400" dirty="0" err="1">
                <a:solidFill>
                  <a:srgbClr val="FAFAFA"/>
                </a:solidFill>
                <a:latin typeface="Roboto" panose="02000000000000000000"/>
                <a:ea typeface="Roboto" panose="02000000000000000000"/>
                <a:cs typeface="Roboto" panose="02000000000000000000"/>
                <a:sym typeface="Roboto" panose="02000000000000000000"/>
              </a:rPr>
              <a:t>sơ</a:t>
            </a:r>
            <a:r>
              <a:rPr lang="en-US" sz="5400" dirty="0">
                <a:solidFill>
                  <a:srgbClr val="FAFAFA"/>
                </a:solidFill>
                <a:latin typeface="Roboto" panose="02000000000000000000"/>
                <a:ea typeface="Roboto" panose="02000000000000000000"/>
                <a:cs typeface="Roboto" panose="02000000000000000000"/>
                <a:sym typeface="Roboto" panose="02000000000000000000"/>
              </a:rPr>
              <a:t> </a:t>
            </a:r>
            <a:r>
              <a:rPr lang="en-US" sz="5400" dirty="0" err="1">
                <a:solidFill>
                  <a:srgbClr val="FAFAFA"/>
                </a:solidFill>
                <a:latin typeface="Roboto" panose="02000000000000000000"/>
                <a:ea typeface="Roboto" panose="02000000000000000000"/>
                <a:cs typeface="Roboto" panose="02000000000000000000"/>
                <a:sym typeface="Roboto" panose="02000000000000000000"/>
              </a:rPr>
              <a:t>đồ</a:t>
            </a:r>
            <a:r>
              <a:rPr lang="en-US" sz="5400" dirty="0">
                <a:solidFill>
                  <a:srgbClr val="FAFAFA"/>
                </a:solidFill>
                <a:latin typeface="Roboto" panose="02000000000000000000"/>
                <a:ea typeface="Roboto" panose="02000000000000000000"/>
                <a:cs typeface="Roboto" panose="02000000000000000000"/>
                <a:sym typeface="Roboto" panose="02000000000000000000"/>
              </a:rPr>
              <a:t> ERD  </a:t>
            </a:r>
            <a:r>
              <a:rPr lang="en-US" sz="5400" dirty="0" err="1">
                <a:solidFill>
                  <a:srgbClr val="FAFAFA"/>
                </a:solidFill>
                <a:latin typeface="Roboto" panose="02000000000000000000"/>
                <a:ea typeface="Roboto" panose="02000000000000000000"/>
                <a:cs typeface="Roboto" panose="02000000000000000000"/>
                <a:sym typeface="Roboto" panose="02000000000000000000"/>
              </a:rPr>
              <a:t>như</a:t>
            </a:r>
            <a:r>
              <a:rPr lang="en-US" sz="5400" dirty="0">
                <a:solidFill>
                  <a:srgbClr val="FAFAFA"/>
                </a:solidFill>
                <a:latin typeface="Roboto" panose="02000000000000000000"/>
                <a:ea typeface="Roboto" panose="02000000000000000000"/>
                <a:cs typeface="Roboto" panose="02000000000000000000"/>
                <a:sym typeface="Roboto" panose="02000000000000000000"/>
              </a:rPr>
              <a:t> </a:t>
            </a:r>
            <a:r>
              <a:rPr lang="en-US" sz="5400" dirty="0" err="1">
                <a:solidFill>
                  <a:srgbClr val="FAFAFA"/>
                </a:solidFill>
                <a:latin typeface="Roboto" panose="02000000000000000000"/>
                <a:ea typeface="Roboto" panose="02000000000000000000"/>
                <a:cs typeface="Roboto" panose="02000000000000000000"/>
                <a:sym typeface="Roboto" panose="02000000000000000000"/>
              </a:rPr>
              <a:t>sau</a:t>
            </a:r>
            <a:r>
              <a:rPr lang="en-US" sz="5400" dirty="0">
                <a:solidFill>
                  <a:srgbClr val="FAFAFA"/>
                </a:solidFill>
                <a:latin typeface="Roboto" panose="02000000000000000000"/>
                <a:ea typeface="Roboto" panose="02000000000000000000"/>
                <a:cs typeface="Roboto" panose="02000000000000000000"/>
                <a:sym typeface="Roboto" panose="02000000000000000000"/>
              </a:rPr>
              <a:t>:</a:t>
            </a:r>
          </a:p>
        </p:txBody>
      </p:sp>
      <p:pic>
        <p:nvPicPr>
          <p:cNvPr id="24" name="Picture 23" descr="A diagram of a diagram&#10;&#10;Description automatically generated">
            <a:extLst>
              <a:ext uri="{FF2B5EF4-FFF2-40B4-BE49-F238E27FC236}">
                <a16:creationId xmlns:a16="http://schemas.microsoft.com/office/drawing/2014/main" id="{ADB70745-B2E8-4466-8658-847269E3B45B}"/>
              </a:ext>
            </a:extLst>
          </p:cNvPr>
          <p:cNvPicPr>
            <a:picLocks noChangeAspect="1"/>
          </p:cNvPicPr>
          <p:nvPr/>
        </p:nvPicPr>
        <p:blipFill>
          <a:blip r:embed="rId5"/>
          <a:stretch>
            <a:fillRect/>
          </a:stretch>
        </p:blipFill>
        <p:spPr>
          <a:xfrm>
            <a:off x="2531492" y="3066889"/>
            <a:ext cx="12789898" cy="5778551"/>
          </a:xfrm>
          <a:prstGeom prst="rect">
            <a:avLst/>
          </a:prstGeom>
        </p:spPr>
      </p:pic>
      <p:sp>
        <p:nvSpPr>
          <p:cNvPr id="17" name="TextBox 9">
            <a:extLst>
              <a:ext uri="{FF2B5EF4-FFF2-40B4-BE49-F238E27FC236}">
                <a16:creationId xmlns:a16="http://schemas.microsoft.com/office/drawing/2014/main" id="{491A0BBE-2D6D-4FB3-BF14-6E93A763C1B5}"/>
              </a:ext>
            </a:extLst>
          </p:cNvPr>
          <p:cNvSpPr txBox="1"/>
          <p:nvPr/>
        </p:nvSpPr>
        <p:spPr>
          <a:xfrm>
            <a:off x="552178" y="1045943"/>
            <a:ext cx="6871469" cy="5732338"/>
          </a:xfrm>
          <a:prstGeom prst="rect">
            <a:avLst/>
          </a:prstGeom>
        </p:spPr>
        <p:txBody>
          <a:bodyPr wrap="square" lIns="0" tIns="0" rIns="0" bIns="0" rtlCol="0" anchor="t">
            <a:spAutoFit/>
          </a:bodyPr>
          <a:lstStyle/>
          <a:p>
            <a:pPr>
              <a:lnSpc>
                <a:spcPts val="7560"/>
              </a:lnSpc>
            </a:pPr>
            <a:r>
              <a:rPr lang="vi-VN" sz="4000" dirty="0">
                <a:solidFill>
                  <a:srgbClr val="FAFAFA"/>
                </a:solidFill>
                <a:latin typeface="Roboto" panose="02000000000000000000"/>
                <a:ea typeface="Roboto" panose="02000000000000000000"/>
                <a:cs typeface="Roboto" panose="02000000000000000000"/>
                <a:sym typeface="Roboto" panose="02000000000000000000"/>
              </a:rPr>
              <a:t>Sau khi mô hình hóa cơ sở dữ liệu (với các bảng như Author, Course, Topic)</a:t>
            </a:r>
            <a:r>
              <a:rPr lang="en-US" sz="4000" dirty="0">
                <a:solidFill>
                  <a:srgbClr val="FAFAFA"/>
                </a:solidFill>
                <a:latin typeface="Roboto" panose="02000000000000000000"/>
                <a:ea typeface="Roboto" panose="02000000000000000000"/>
                <a:cs typeface="Roboto" panose="02000000000000000000"/>
                <a:sym typeface="Roboto" panose="02000000000000000000"/>
              </a:rPr>
              <a:t>. D</a:t>
            </a:r>
            <a:r>
              <a:rPr lang="vi-VN" sz="4000" dirty="0">
                <a:solidFill>
                  <a:srgbClr val="FAFAFA"/>
                </a:solidFill>
                <a:latin typeface="Roboto" panose="02000000000000000000"/>
                <a:ea typeface="Roboto" panose="02000000000000000000"/>
                <a:cs typeface="Roboto" panose="02000000000000000000"/>
                <a:sym typeface="Roboto" panose="02000000000000000000"/>
              </a:rPr>
              <a:t>ữ liệu đã được tổ chức lại</a:t>
            </a:r>
            <a:r>
              <a:rPr lang="en-US" sz="4000" dirty="0">
                <a:solidFill>
                  <a:srgbClr val="FAFAFA"/>
                </a:solidFill>
                <a:latin typeface="Roboto" panose="02000000000000000000"/>
                <a:ea typeface="Roboto" panose="02000000000000000000"/>
                <a:cs typeface="Roboto" panose="02000000000000000000"/>
                <a:sym typeface="Roboto" panose="02000000000000000000"/>
              </a:rPr>
              <a:t> </a:t>
            </a:r>
            <a:r>
              <a:rPr lang="en-US" sz="4000" dirty="0" err="1">
                <a:solidFill>
                  <a:srgbClr val="FAFAFA"/>
                </a:solidFill>
                <a:latin typeface="Roboto" panose="02000000000000000000"/>
                <a:ea typeface="Roboto" panose="02000000000000000000"/>
                <a:cs typeface="Roboto" panose="02000000000000000000"/>
                <a:sym typeface="Roboto" panose="02000000000000000000"/>
              </a:rPr>
              <a:t>sẽ</a:t>
            </a:r>
            <a:r>
              <a:rPr lang="en-US" sz="4000" dirty="0">
                <a:solidFill>
                  <a:srgbClr val="FAFAFA"/>
                </a:solidFill>
                <a:latin typeface="Roboto" panose="02000000000000000000"/>
                <a:ea typeface="Roboto" panose="02000000000000000000"/>
                <a:cs typeface="Roboto" panose="02000000000000000000"/>
                <a:sym typeface="Roboto" panose="02000000000000000000"/>
              </a:rPr>
              <a:t> </a:t>
            </a:r>
            <a:r>
              <a:rPr lang="en-US" sz="4000" dirty="0" err="1">
                <a:solidFill>
                  <a:srgbClr val="FAFAFA"/>
                </a:solidFill>
                <a:latin typeface="Roboto" panose="02000000000000000000"/>
                <a:ea typeface="Roboto" panose="02000000000000000000"/>
                <a:cs typeface="Roboto" panose="02000000000000000000"/>
                <a:sym typeface="Roboto" panose="02000000000000000000"/>
              </a:rPr>
              <a:t>được</a:t>
            </a:r>
            <a:r>
              <a:rPr lang="en-US" sz="4000" dirty="0">
                <a:solidFill>
                  <a:srgbClr val="FAFAFA"/>
                </a:solidFill>
                <a:latin typeface="Roboto" panose="02000000000000000000"/>
                <a:ea typeface="Roboto" panose="02000000000000000000"/>
                <a:cs typeface="Roboto" panose="02000000000000000000"/>
                <a:sym typeface="Roboto" panose="02000000000000000000"/>
              </a:rPr>
              <a:t> </a:t>
            </a:r>
            <a:r>
              <a:rPr lang="en-US" sz="4000" dirty="0" err="1">
                <a:solidFill>
                  <a:srgbClr val="FAFAFA"/>
                </a:solidFill>
                <a:latin typeface="Roboto" panose="02000000000000000000"/>
                <a:ea typeface="Roboto" panose="02000000000000000000"/>
                <a:cs typeface="Roboto" panose="02000000000000000000"/>
                <a:sym typeface="Roboto" panose="02000000000000000000"/>
              </a:rPr>
              <a:t>lưu</a:t>
            </a:r>
            <a:r>
              <a:rPr lang="en-US" sz="4000" dirty="0">
                <a:solidFill>
                  <a:srgbClr val="FAFAFA"/>
                </a:solidFill>
                <a:latin typeface="Roboto" panose="02000000000000000000"/>
                <a:ea typeface="Roboto" panose="02000000000000000000"/>
                <a:cs typeface="Roboto" panose="02000000000000000000"/>
                <a:sym typeface="Roboto" panose="02000000000000000000"/>
              </a:rPr>
              <a:t> </a:t>
            </a:r>
            <a:r>
              <a:rPr lang="en-US" sz="4000" dirty="0" err="1">
                <a:solidFill>
                  <a:srgbClr val="FAFAFA"/>
                </a:solidFill>
                <a:latin typeface="Roboto" panose="02000000000000000000"/>
                <a:ea typeface="Roboto" panose="02000000000000000000"/>
                <a:cs typeface="Roboto" panose="02000000000000000000"/>
                <a:sym typeface="Roboto" panose="02000000000000000000"/>
              </a:rPr>
              <a:t>trữ</a:t>
            </a:r>
            <a:r>
              <a:rPr lang="en-US" sz="4000" dirty="0">
                <a:solidFill>
                  <a:srgbClr val="FAFAFA"/>
                </a:solidFill>
                <a:latin typeface="Roboto" panose="02000000000000000000"/>
                <a:ea typeface="Roboto" panose="02000000000000000000"/>
                <a:cs typeface="Roboto" panose="02000000000000000000"/>
                <a:sym typeface="Roboto" panose="02000000000000000000"/>
              </a:rPr>
              <a:t> </a:t>
            </a:r>
            <a:r>
              <a:rPr lang="en-US" sz="4000" dirty="0" err="1">
                <a:solidFill>
                  <a:srgbClr val="FAFAFA"/>
                </a:solidFill>
                <a:latin typeface="Roboto" panose="02000000000000000000"/>
                <a:ea typeface="Roboto" panose="02000000000000000000"/>
                <a:cs typeface="Roboto" panose="02000000000000000000"/>
                <a:sym typeface="Roboto" panose="02000000000000000000"/>
              </a:rPr>
              <a:t>và</a:t>
            </a:r>
            <a:r>
              <a:rPr lang="en-US" sz="4000" dirty="0">
                <a:solidFill>
                  <a:srgbClr val="FAFAFA"/>
                </a:solidFill>
                <a:latin typeface="Roboto" panose="02000000000000000000"/>
                <a:ea typeface="Roboto" panose="02000000000000000000"/>
                <a:cs typeface="Roboto" panose="02000000000000000000"/>
                <a:sym typeface="Roboto" panose="02000000000000000000"/>
              </a:rPr>
              <a:t> </a:t>
            </a:r>
            <a:r>
              <a:rPr lang="en-US" sz="4000" dirty="0" err="1">
                <a:solidFill>
                  <a:srgbClr val="FAFAFA"/>
                </a:solidFill>
                <a:latin typeface="Roboto" panose="02000000000000000000"/>
                <a:ea typeface="Roboto" panose="02000000000000000000"/>
                <a:cs typeface="Roboto" panose="02000000000000000000"/>
                <a:sym typeface="Roboto" panose="02000000000000000000"/>
              </a:rPr>
              <a:t>đổ</a:t>
            </a:r>
            <a:r>
              <a:rPr lang="en-US" sz="4000" dirty="0">
                <a:solidFill>
                  <a:srgbClr val="FAFAFA"/>
                </a:solidFill>
                <a:latin typeface="Roboto" panose="02000000000000000000"/>
                <a:ea typeface="Roboto" panose="02000000000000000000"/>
                <a:cs typeface="Roboto" panose="02000000000000000000"/>
                <a:sym typeface="Roboto" panose="02000000000000000000"/>
              </a:rPr>
              <a:t> </a:t>
            </a:r>
            <a:r>
              <a:rPr lang="en-US" sz="4000" dirty="0" err="1">
                <a:solidFill>
                  <a:srgbClr val="FAFAFA"/>
                </a:solidFill>
                <a:latin typeface="Roboto" panose="02000000000000000000"/>
                <a:ea typeface="Roboto" panose="02000000000000000000"/>
                <a:cs typeface="Roboto" panose="02000000000000000000"/>
                <a:sym typeface="Roboto" panose="02000000000000000000"/>
              </a:rPr>
              <a:t>dữ</a:t>
            </a:r>
            <a:r>
              <a:rPr lang="en-US" sz="4000" dirty="0">
                <a:solidFill>
                  <a:srgbClr val="FAFAFA"/>
                </a:solidFill>
                <a:latin typeface="Roboto" panose="02000000000000000000"/>
                <a:ea typeface="Roboto" panose="02000000000000000000"/>
                <a:cs typeface="Roboto" panose="02000000000000000000"/>
                <a:sym typeface="Roboto" panose="02000000000000000000"/>
              </a:rPr>
              <a:t> </a:t>
            </a:r>
            <a:r>
              <a:rPr lang="en-US" sz="4000" dirty="0" err="1">
                <a:solidFill>
                  <a:srgbClr val="FAFAFA"/>
                </a:solidFill>
                <a:latin typeface="Roboto" panose="02000000000000000000"/>
                <a:ea typeface="Roboto" panose="02000000000000000000"/>
                <a:cs typeface="Roboto" panose="02000000000000000000"/>
                <a:sym typeface="Roboto" panose="02000000000000000000"/>
              </a:rPr>
              <a:t>liệu</a:t>
            </a:r>
            <a:r>
              <a:rPr lang="en-US" sz="4000" dirty="0">
                <a:solidFill>
                  <a:srgbClr val="FAFAFA"/>
                </a:solidFill>
                <a:latin typeface="Roboto" panose="02000000000000000000"/>
                <a:ea typeface="Roboto" panose="02000000000000000000"/>
                <a:cs typeface="Roboto" panose="02000000000000000000"/>
                <a:sym typeface="Roboto" panose="02000000000000000000"/>
              </a:rPr>
              <a:t> </a:t>
            </a:r>
            <a:r>
              <a:rPr lang="en-US" sz="4000" dirty="0" err="1">
                <a:solidFill>
                  <a:srgbClr val="FAFAFA"/>
                </a:solidFill>
                <a:latin typeface="Roboto" panose="02000000000000000000"/>
                <a:ea typeface="Roboto" panose="02000000000000000000"/>
                <a:cs typeface="Roboto" panose="02000000000000000000"/>
                <a:sym typeface="Roboto" panose="02000000000000000000"/>
              </a:rPr>
              <a:t>vào</a:t>
            </a:r>
            <a:r>
              <a:rPr lang="en-US" sz="4000" dirty="0">
                <a:solidFill>
                  <a:srgbClr val="FAFAFA"/>
                </a:solidFill>
                <a:latin typeface="Roboto" panose="02000000000000000000"/>
                <a:ea typeface="Roboto" panose="02000000000000000000"/>
                <a:cs typeface="Roboto" panose="02000000000000000000"/>
                <a:sym typeface="Roboto" panose="02000000000000000000"/>
              </a:rPr>
              <a:t> </a:t>
            </a:r>
            <a:r>
              <a:rPr lang="en-US" sz="4000" dirty="0" err="1">
                <a:solidFill>
                  <a:srgbClr val="FAFAFA"/>
                </a:solidFill>
                <a:latin typeface="Roboto" panose="02000000000000000000"/>
                <a:ea typeface="Roboto" panose="02000000000000000000"/>
                <a:cs typeface="Roboto" panose="02000000000000000000"/>
                <a:sym typeface="Roboto" panose="02000000000000000000"/>
              </a:rPr>
              <a:t>postgres</a:t>
            </a:r>
            <a:r>
              <a:rPr lang="en-US" sz="4000">
                <a:solidFill>
                  <a:srgbClr val="FAFAFA"/>
                </a:solidFill>
                <a:latin typeface="Roboto" panose="02000000000000000000"/>
                <a:ea typeface="Roboto" panose="02000000000000000000"/>
                <a:cs typeface="Roboto" panose="02000000000000000000"/>
                <a:sym typeface="Roboto" panose="02000000000000000000"/>
              </a:rPr>
              <a:t> docker </a:t>
            </a:r>
            <a:endParaRPr lang="en-US" sz="4000" dirty="0">
              <a:solidFill>
                <a:srgbClr val="FAFAFA"/>
              </a:solidFill>
              <a:latin typeface="Roboto" panose="02000000000000000000"/>
              <a:ea typeface="Roboto" panose="02000000000000000000"/>
              <a:cs typeface="Roboto" panose="02000000000000000000"/>
              <a:sym typeface="Roboto" panose="02000000000000000000"/>
            </a:endParaRPr>
          </a:p>
        </p:txBody>
      </p:sp>
      <p:pic>
        <p:nvPicPr>
          <p:cNvPr id="20" name="Picture 19" descr="A screenshot of a computer&#10;&#10;Description automatically generated">
            <a:extLst>
              <a:ext uri="{FF2B5EF4-FFF2-40B4-BE49-F238E27FC236}">
                <a16:creationId xmlns:a16="http://schemas.microsoft.com/office/drawing/2014/main" id="{CCC98170-7DD7-4208-82D3-B02694F2B5BE}"/>
              </a:ext>
            </a:extLst>
          </p:cNvPr>
          <p:cNvPicPr>
            <a:picLocks noChangeAspect="1"/>
          </p:cNvPicPr>
          <p:nvPr/>
        </p:nvPicPr>
        <p:blipFill>
          <a:blip r:embed="rId6"/>
          <a:stretch>
            <a:fillRect/>
          </a:stretch>
        </p:blipFill>
        <p:spPr>
          <a:xfrm>
            <a:off x="7491517" y="1484237"/>
            <a:ext cx="10551744" cy="6440235"/>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ABA1C531-43DD-4435-81A2-86EABC4F4134}"/>
              </a:ext>
            </a:extLst>
          </p:cNvPr>
          <p:cNvPicPr>
            <a:picLocks noChangeAspect="1"/>
          </p:cNvPicPr>
          <p:nvPr/>
        </p:nvPicPr>
        <p:blipFill>
          <a:blip r:embed="rId7"/>
          <a:stretch>
            <a:fillRect/>
          </a:stretch>
        </p:blipFill>
        <p:spPr>
          <a:xfrm>
            <a:off x="7475522" y="1488430"/>
            <a:ext cx="10616174" cy="6436041"/>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9ED981EB-6E56-41A8-AB2E-E59D8A9F9B5F}"/>
              </a:ext>
            </a:extLst>
          </p:cNvPr>
          <p:cNvPicPr>
            <a:picLocks noChangeAspect="1"/>
          </p:cNvPicPr>
          <p:nvPr/>
        </p:nvPicPr>
        <p:blipFill>
          <a:blip r:embed="rId8"/>
          <a:stretch>
            <a:fillRect/>
          </a:stretch>
        </p:blipFill>
        <p:spPr>
          <a:xfrm>
            <a:off x="7497702" y="1426906"/>
            <a:ext cx="10608418" cy="6436040"/>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922ABB11-69FF-44F8-BC47-50D5794D0E2E}"/>
              </a:ext>
            </a:extLst>
          </p:cNvPr>
          <p:cNvPicPr>
            <a:picLocks noChangeAspect="1"/>
          </p:cNvPicPr>
          <p:nvPr/>
        </p:nvPicPr>
        <p:blipFill>
          <a:blip r:embed="rId9"/>
          <a:stretch>
            <a:fillRect/>
          </a:stretch>
        </p:blipFill>
        <p:spPr>
          <a:xfrm>
            <a:off x="7503684" y="1428229"/>
            <a:ext cx="10654245" cy="65004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0-ppt_w/2"/>
                                          </p:val>
                                        </p:tav>
                                      </p:tavLst>
                                    </p:anim>
                                    <p:anim calcmode="lin" valueType="num">
                                      <p:cBhvr additive="base">
                                        <p:cTn id="7" dur="500"/>
                                        <p:tgtEl>
                                          <p:spTgt spid="12"/>
                                        </p:tgtEl>
                                        <p:attrNameLst>
                                          <p:attrName>ppt_y</p:attrName>
                                        </p:attrNameLst>
                                      </p:cBhvr>
                                      <p:tavLst>
                                        <p:tav tm="0">
                                          <p:val>
                                            <p:strVal val="ppt_y"/>
                                          </p:val>
                                        </p:tav>
                                        <p:tav tm="100000">
                                          <p:val>
                                            <p:strVal val="ppt_y"/>
                                          </p:val>
                                        </p:tav>
                                      </p:tavLst>
                                    </p:anim>
                                    <p:set>
                                      <p:cBhvr>
                                        <p:cTn id="8" dur="1" fill="hold">
                                          <p:stCondLst>
                                            <p:cond delay="499"/>
                                          </p:stCondLst>
                                        </p:cTn>
                                        <p:tgtEl>
                                          <p:spTgt spid="12"/>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11"/>
                                        </p:tgtEl>
                                        <p:attrNameLst>
                                          <p:attrName>ppt_x</p:attrName>
                                        </p:attrNameLst>
                                      </p:cBhvr>
                                      <p:tavLst>
                                        <p:tav tm="0">
                                          <p:val>
                                            <p:strVal val="ppt_x"/>
                                          </p:val>
                                        </p:tav>
                                        <p:tav tm="100000">
                                          <p:val>
                                            <p:strVal val="0-ppt_w/2"/>
                                          </p:val>
                                        </p:tav>
                                      </p:tavLst>
                                    </p:anim>
                                    <p:anim calcmode="lin" valueType="num">
                                      <p:cBhvr additive="base">
                                        <p:cTn id="11" dur="500"/>
                                        <p:tgtEl>
                                          <p:spTgt spid="11"/>
                                        </p:tgtEl>
                                        <p:attrNameLst>
                                          <p:attrName>ppt_y</p:attrName>
                                        </p:attrNameLst>
                                      </p:cBhvr>
                                      <p:tavLst>
                                        <p:tav tm="0">
                                          <p:val>
                                            <p:strVal val="ppt_y"/>
                                          </p:val>
                                        </p:tav>
                                        <p:tav tm="100000">
                                          <p:val>
                                            <p:strVal val="ppt_y"/>
                                          </p:val>
                                        </p:tav>
                                      </p:tavLst>
                                    </p:anim>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1+#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8" fill="hold" grpId="1" nodeType="clickEffect">
                                  <p:stCondLst>
                                    <p:cond delay="0"/>
                                  </p:stCondLst>
                                  <p:childTnLst>
                                    <p:anim calcmode="lin" valueType="num">
                                      <p:cBhvr additive="base">
                                        <p:cTn id="28" dur="500"/>
                                        <p:tgtEl>
                                          <p:spTgt spid="15"/>
                                        </p:tgtEl>
                                        <p:attrNameLst>
                                          <p:attrName>ppt_x</p:attrName>
                                        </p:attrNameLst>
                                      </p:cBhvr>
                                      <p:tavLst>
                                        <p:tav tm="0">
                                          <p:val>
                                            <p:strVal val="ppt_x"/>
                                          </p:val>
                                        </p:tav>
                                        <p:tav tm="100000">
                                          <p:val>
                                            <p:strVal val="0-ppt_w/2"/>
                                          </p:val>
                                        </p:tav>
                                      </p:tavLst>
                                    </p:anim>
                                    <p:anim calcmode="lin" valueType="num">
                                      <p:cBhvr additive="base">
                                        <p:cTn id="29" dur="500"/>
                                        <p:tgtEl>
                                          <p:spTgt spid="15"/>
                                        </p:tgtEl>
                                        <p:attrNameLst>
                                          <p:attrName>ppt_y</p:attrName>
                                        </p:attrNameLst>
                                      </p:cBhvr>
                                      <p:tavLst>
                                        <p:tav tm="0">
                                          <p:val>
                                            <p:strVal val="ppt_y"/>
                                          </p:val>
                                        </p:tav>
                                        <p:tav tm="100000">
                                          <p:val>
                                            <p:strVal val="ppt_y"/>
                                          </p:val>
                                        </p:tav>
                                      </p:tavLst>
                                    </p:anim>
                                    <p:set>
                                      <p:cBhvr>
                                        <p:cTn id="30" dur="1" fill="hold">
                                          <p:stCondLst>
                                            <p:cond delay="499"/>
                                          </p:stCondLst>
                                        </p:cTn>
                                        <p:tgtEl>
                                          <p:spTgt spid="15"/>
                                        </p:tgtEl>
                                        <p:attrNameLst>
                                          <p:attrName>style.visibility</p:attrName>
                                        </p:attrNameLst>
                                      </p:cBhvr>
                                      <p:to>
                                        <p:strVal val="hidden"/>
                                      </p:to>
                                    </p:set>
                                  </p:childTnLst>
                                </p:cTn>
                              </p:par>
                              <p:par>
                                <p:cTn id="31" presetID="2" presetClass="exit" presetSubtype="8" fill="hold" nodeType="withEffect">
                                  <p:stCondLst>
                                    <p:cond delay="0"/>
                                  </p:stCondLst>
                                  <p:childTnLst>
                                    <p:anim calcmode="lin" valueType="num">
                                      <p:cBhvr additive="base">
                                        <p:cTn id="32" dur="500"/>
                                        <p:tgtEl>
                                          <p:spTgt spid="16"/>
                                        </p:tgtEl>
                                        <p:attrNameLst>
                                          <p:attrName>ppt_x</p:attrName>
                                        </p:attrNameLst>
                                      </p:cBhvr>
                                      <p:tavLst>
                                        <p:tav tm="0">
                                          <p:val>
                                            <p:strVal val="ppt_x"/>
                                          </p:val>
                                        </p:tav>
                                        <p:tav tm="100000">
                                          <p:val>
                                            <p:strVal val="0-ppt_w/2"/>
                                          </p:val>
                                        </p:tav>
                                      </p:tavLst>
                                    </p:anim>
                                    <p:anim calcmode="lin" valueType="num">
                                      <p:cBhvr additive="base">
                                        <p:cTn id="33" dur="500"/>
                                        <p:tgtEl>
                                          <p:spTgt spid="16"/>
                                        </p:tgtEl>
                                        <p:attrNameLst>
                                          <p:attrName>ppt_y</p:attrName>
                                        </p:attrNameLst>
                                      </p:cBhvr>
                                      <p:tavLst>
                                        <p:tav tm="0">
                                          <p:val>
                                            <p:strVal val="ppt_y"/>
                                          </p:val>
                                        </p:tav>
                                        <p:tav tm="100000">
                                          <p:val>
                                            <p:strVal val="ppt_y"/>
                                          </p:val>
                                        </p:tav>
                                      </p:tavLst>
                                    </p:anim>
                                    <p:set>
                                      <p:cBhvr>
                                        <p:cTn id="34" dur="1" fill="hold">
                                          <p:stCondLst>
                                            <p:cond delay="499"/>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1+#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grpId="1" nodeType="click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0-ppt_w/2"/>
                                          </p:val>
                                        </p:tav>
                                      </p:tavLst>
                                    </p:anim>
                                    <p:anim calcmode="lin" valueType="num">
                                      <p:cBhvr additive="base">
                                        <p:cTn id="49" dur="500"/>
                                        <p:tgtEl>
                                          <p:spTgt spid="9"/>
                                        </p:tgtEl>
                                        <p:attrNameLst>
                                          <p:attrName>ppt_y</p:attrName>
                                        </p:attrNameLst>
                                      </p:cBhvr>
                                      <p:tavLst>
                                        <p:tav tm="0">
                                          <p:val>
                                            <p:strVal val="ppt_y"/>
                                          </p:val>
                                        </p:tav>
                                        <p:tav tm="100000">
                                          <p:val>
                                            <p:strVal val="ppt_y"/>
                                          </p:val>
                                        </p:tav>
                                      </p:tavLst>
                                    </p:anim>
                                    <p:set>
                                      <p:cBhvr>
                                        <p:cTn id="50" dur="1" fill="hold">
                                          <p:stCondLst>
                                            <p:cond delay="499"/>
                                          </p:stCondLst>
                                        </p:cTn>
                                        <p:tgtEl>
                                          <p:spTgt spid="9"/>
                                        </p:tgtEl>
                                        <p:attrNameLst>
                                          <p:attrName>style.visibility</p:attrName>
                                        </p:attrNameLst>
                                      </p:cBhvr>
                                      <p:to>
                                        <p:strVal val="hidden"/>
                                      </p:to>
                                    </p:set>
                                  </p:childTnLst>
                                </p:cTn>
                              </p:par>
                              <p:par>
                                <p:cTn id="51" presetID="2" presetClass="exit" presetSubtype="8" fill="hold" nodeType="withEffect">
                                  <p:stCondLst>
                                    <p:cond delay="0"/>
                                  </p:stCondLst>
                                  <p:childTnLst>
                                    <p:anim calcmode="lin" valueType="num">
                                      <p:cBhvr additive="base">
                                        <p:cTn id="52" dur="500"/>
                                        <p:tgtEl>
                                          <p:spTgt spid="8"/>
                                        </p:tgtEl>
                                        <p:attrNameLst>
                                          <p:attrName>ppt_x</p:attrName>
                                        </p:attrNameLst>
                                      </p:cBhvr>
                                      <p:tavLst>
                                        <p:tav tm="0">
                                          <p:val>
                                            <p:strVal val="ppt_x"/>
                                          </p:val>
                                        </p:tav>
                                        <p:tav tm="100000">
                                          <p:val>
                                            <p:strVal val="0-ppt_w/2"/>
                                          </p:val>
                                        </p:tav>
                                      </p:tavLst>
                                    </p:anim>
                                    <p:anim calcmode="lin" valueType="num">
                                      <p:cBhvr additive="base">
                                        <p:cTn id="53" dur="500"/>
                                        <p:tgtEl>
                                          <p:spTgt spid="8"/>
                                        </p:tgtEl>
                                        <p:attrNameLst>
                                          <p:attrName>ppt_y</p:attrName>
                                        </p:attrNameLst>
                                      </p:cBhvr>
                                      <p:tavLst>
                                        <p:tav tm="0">
                                          <p:val>
                                            <p:strVal val="ppt_y"/>
                                          </p:val>
                                        </p:tav>
                                        <p:tav tm="100000">
                                          <p:val>
                                            <p:strVal val="ppt_y"/>
                                          </p:val>
                                        </p:tav>
                                      </p:tavLst>
                                    </p:anim>
                                    <p:set>
                                      <p:cBhvr>
                                        <p:cTn id="54" dur="1" fill="hold">
                                          <p:stCondLst>
                                            <p:cond delay="499"/>
                                          </p:stCondLst>
                                        </p:cTn>
                                        <p:tgtEl>
                                          <p:spTgt spid="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0-#ppt_w/2"/>
                                          </p:val>
                                        </p:tav>
                                        <p:tav tm="100000">
                                          <p:val>
                                            <p:strVal val="#ppt_x"/>
                                          </p:val>
                                        </p:tav>
                                      </p:tavLst>
                                    </p:anim>
                                    <p:anim calcmode="lin" valueType="num">
                                      <p:cBhvr additive="base">
                                        <p:cTn id="60" dur="500" fill="hold"/>
                                        <p:tgtEl>
                                          <p:spTgt spid="19"/>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4" presetClass="exit" presetSubtype="10" fill="hold" grpId="1" nodeType="clickEffect">
                                  <p:stCondLst>
                                    <p:cond delay="0"/>
                                  </p:stCondLst>
                                  <p:childTnLst>
                                    <p:animEffect transition="out" filter="randombar(horizontal)">
                                      <p:cBhvr>
                                        <p:cTn id="68" dur="500"/>
                                        <p:tgtEl>
                                          <p:spTgt spid="19"/>
                                        </p:tgtEl>
                                      </p:cBhvr>
                                    </p:animEffect>
                                    <p:set>
                                      <p:cBhvr>
                                        <p:cTn id="69" dur="1" fill="hold">
                                          <p:stCondLst>
                                            <p:cond delay="499"/>
                                          </p:stCondLst>
                                        </p:cTn>
                                        <p:tgtEl>
                                          <p:spTgt spid="19"/>
                                        </p:tgtEl>
                                        <p:attrNameLst>
                                          <p:attrName>style.visibility</p:attrName>
                                        </p:attrNameLst>
                                      </p:cBhvr>
                                      <p:to>
                                        <p:strVal val="hidden"/>
                                      </p:to>
                                    </p:set>
                                  </p:childTnLst>
                                </p:cTn>
                              </p:par>
                              <p:par>
                                <p:cTn id="70" presetID="14" presetClass="exit" presetSubtype="10" fill="hold" nodeType="withEffect">
                                  <p:stCondLst>
                                    <p:cond delay="0"/>
                                  </p:stCondLst>
                                  <p:childTnLst>
                                    <p:animEffect transition="out" filter="randombar(horizontal)">
                                      <p:cBhvr>
                                        <p:cTn id="71" dur="500"/>
                                        <p:tgtEl>
                                          <p:spTgt spid="24"/>
                                        </p:tgtEl>
                                      </p:cBhvr>
                                    </p:animEffect>
                                    <p:set>
                                      <p:cBhvr>
                                        <p:cTn id="72" dur="1" fill="hold">
                                          <p:stCondLst>
                                            <p:cond delay="499"/>
                                          </p:stCondLst>
                                        </p:cTn>
                                        <p:tgtEl>
                                          <p:spTgt spid="2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0-#ppt_w/2"/>
                                          </p:val>
                                        </p:tav>
                                        <p:tav tm="100000">
                                          <p:val>
                                            <p:strVal val="#ppt_x"/>
                                          </p:val>
                                        </p:tav>
                                      </p:tavLst>
                                    </p:anim>
                                    <p:anim calcmode="lin" valueType="num">
                                      <p:cBhvr additive="base">
                                        <p:cTn id="78" dur="500" fill="hold"/>
                                        <p:tgtEl>
                                          <p:spTgt spid="17"/>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0-#ppt_w/2"/>
                                          </p:val>
                                        </p:tav>
                                        <p:tav tm="100000">
                                          <p:val>
                                            <p:strVal val="#ppt_x"/>
                                          </p:val>
                                        </p:tav>
                                      </p:tavLst>
                                    </p:anim>
                                    <p:anim calcmode="lin" valueType="num">
                                      <p:cBhvr additive="base">
                                        <p:cTn id="8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4" presetClass="exit" presetSubtype="10" fill="hold" nodeType="clickEffect">
                                  <p:stCondLst>
                                    <p:cond delay="0"/>
                                  </p:stCondLst>
                                  <p:childTnLst>
                                    <p:animEffect transition="out" filter="randombar(horizontal)">
                                      <p:cBhvr>
                                        <p:cTn id="86" dur="500"/>
                                        <p:tgtEl>
                                          <p:spTgt spid="20"/>
                                        </p:tgtEl>
                                      </p:cBhvr>
                                    </p:animEffect>
                                    <p:set>
                                      <p:cBhvr>
                                        <p:cTn id="87" dur="1" fill="hold">
                                          <p:stCondLst>
                                            <p:cond delay="499"/>
                                          </p:stCondLst>
                                        </p:cTn>
                                        <p:tgtEl>
                                          <p:spTgt spid="20"/>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randombar(horizontal)">
                                      <p:cBhvr>
                                        <p:cTn id="92" dur="500"/>
                                        <p:tgtEl>
                                          <p:spTgt spid="21"/>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xit" presetSubtype="10" fill="hold" nodeType="clickEffect">
                                  <p:stCondLst>
                                    <p:cond delay="0"/>
                                  </p:stCondLst>
                                  <p:childTnLst>
                                    <p:animEffect transition="out" filter="randombar(horizontal)">
                                      <p:cBhvr>
                                        <p:cTn id="96" dur="500"/>
                                        <p:tgtEl>
                                          <p:spTgt spid="21"/>
                                        </p:tgtEl>
                                      </p:cBhvr>
                                    </p:animEffect>
                                    <p:set>
                                      <p:cBhvr>
                                        <p:cTn id="97" dur="1" fill="hold">
                                          <p:stCondLst>
                                            <p:cond delay="499"/>
                                          </p:stCondLst>
                                        </p:cTn>
                                        <p:tgtEl>
                                          <p:spTgt spid="21"/>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4" presetClass="entr" presetSubtype="10" fill="hold"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randombar(horizontal)">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14" presetClass="exit" presetSubtype="10" fill="hold" nodeType="clickEffect">
                                  <p:stCondLst>
                                    <p:cond delay="0"/>
                                  </p:stCondLst>
                                  <p:childTnLst>
                                    <p:animEffect transition="out" filter="randombar(horizontal)">
                                      <p:cBhvr>
                                        <p:cTn id="106" dur="500"/>
                                        <p:tgtEl>
                                          <p:spTgt spid="22"/>
                                        </p:tgtEl>
                                      </p:cBhvr>
                                    </p:animEffect>
                                    <p:set>
                                      <p:cBhvr>
                                        <p:cTn id="107" dur="1" fill="hold">
                                          <p:stCondLst>
                                            <p:cond delay="499"/>
                                          </p:stCondLst>
                                        </p:cTn>
                                        <p:tgtEl>
                                          <p:spTgt spid="2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randombar(horizontal)">
                                      <p:cBhvr>
                                        <p:cTn id="1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P spid="15" grpId="0"/>
      <p:bldP spid="15" grpId="1"/>
      <p:bldP spid="19" grpId="0"/>
      <p:bldP spid="19" grpId="1"/>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1329</Words>
  <Application>Microsoft Office PowerPoint</Application>
  <PresentationFormat>Custom</PresentationFormat>
  <Paragraphs>91</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Roboto Bold Italics</vt:lpstr>
      <vt:lpstr>Roboto</vt:lpstr>
      <vt:lpstr>Asap</vt:lpstr>
      <vt:lpstr>Sigmar One</vt:lpstr>
      <vt:lpstr>Cabin Medium</vt:lpstr>
      <vt:lpstr>Muli Italics</vt:lpstr>
      <vt:lpstr>Calibri</vt:lpstr>
      <vt:lpstr>Arial</vt:lpstr>
      <vt:lpstr>Cabin Bold</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Nhóm 6</dc:title>
  <dc:creator/>
  <cp:lastModifiedBy>Kim Oanh</cp:lastModifiedBy>
  <cp:revision>12</cp:revision>
  <dcterms:created xsi:type="dcterms:W3CDTF">2006-08-16T00:00:00Z</dcterms:created>
  <dcterms:modified xsi:type="dcterms:W3CDTF">2024-11-22T04:24:36Z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F436EDC67B7D4D4295714454981D8728_13</vt:lpwstr>
  </property>
  <property fmtid="{D5CDD505-2E9C-101B-9397-08002B2CF9AE}" pid="3" name="KSOProductBuildVer">
    <vt:lpwstr>1033-12.2.0.18607</vt:lpwstr>
  </property>
</Properties>
</file>